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3"/>
    <p:sldId id="258" r:id="rId4"/>
    <p:sldId id="259" r:id="rId5"/>
    <p:sldId id="263" r:id="rId6"/>
    <p:sldId id="264" r:id="rId7"/>
    <p:sldId id="260" r:id="rId9"/>
    <p:sldId id="279" r:id="rId10"/>
    <p:sldId id="265" r:id="rId11"/>
    <p:sldId id="280" r:id="rId12"/>
    <p:sldId id="281" r:id="rId13"/>
    <p:sldId id="282" r:id="rId14"/>
    <p:sldId id="283" r:id="rId15"/>
    <p:sldId id="284" r:id="rId16"/>
    <p:sldId id="267" r:id="rId17"/>
    <p:sldId id="285" r:id="rId18"/>
    <p:sldId id="286" r:id="rId19"/>
    <p:sldId id="287" r:id="rId20"/>
    <p:sldId id="288" r:id="rId21"/>
    <p:sldId id="262" r:id="rId22"/>
    <p:sldId id="268" r:id="rId23"/>
    <p:sldId id="289" r:id="rId24"/>
  </p:sldIdLst>
  <p:sldSz cx="12192000" cy="6858000"/>
  <p:notesSz cx="6858000" cy="9144000"/>
  <p:embeddedFontLst>
    <p:embeddedFont>
      <p:font typeface="文悦古典明朝体 (非商业使用) W5" charset="-122"/>
      <p:regular r:id="rId28"/>
    </p:embeddedFont>
    <p:embeddedFont>
      <p:font typeface="微软雅黑" charset="-122"/>
      <p:regular r:id="rId29"/>
    </p:embeddedFont>
    <p:embeddedFont>
      <p:font typeface="Calibri" panose="020F0502020204030204" charset="0"/>
      <p:regular r:id="rId30"/>
    </p:embeddedFont>
    <p:embeddedFont>
      <p:font typeface="汉仪字酷堂义山楷W" panose="00020600040101010101" charset="-122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4685C"/>
    <a:srgbClr val="FDE9D1"/>
    <a:srgbClr val="3949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.svg"/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2.svg"/><Relationship Id="rId7" Type="http://schemas.openxmlformats.org/officeDocument/2006/relationships/image" Target="../media/image15.png"/><Relationship Id="rId6" Type="http://schemas.openxmlformats.org/officeDocument/2006/relationships/image" Target="../media/image14.jpeg"/><Relationship Id="rId5" Type="http://schemas.openxmlformats.org/officeDocument/2006/relationships/image" Target="../media/image1.svg"/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.svg"/><Relationship Id="rId11" Type="http://schemas.openxmlformats.org/officeDocument/2006/relationships/image" Target="../media/image17.png"/><Relationship Id="rId10" Type="http://schemas.openxmlformats.org/officeDocument/2006/relationships/image" Target="../media/image3.sv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tags" Target="../tags/tag1.xml"/><Relationship Id="rId6" Type="http://schemas.openxmlformats.org/officeDocument/2006/relationships/image" Target="../media/image1.svg"/><Relationship Id="rId5" Type="http://schemas.openxmlformats.org/officeDocument/2006/relationships/image" Target="../media/image8.png"/><Relationship Id="rId4" Type="http://schemas.openxmlformats.org/officeDocument/2006/relationships/image" Target="../media/image18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tags" Target="../tags/tag2.xml"/><Relationship Id="rId6" Type="http://schemas.openxmlformats.org/officeDocument/2006/relationships/image" Target="../media/image1.svg"/><Relationship Id="rId5" Type="http://schemas.openxmlformats.org/officeDocument/2006/relationships/image" Target="../media/image8.png"/><Relationship Id="rId4" Type="http://schemas.openxmlformats.org/officeDocument/2006/relationships/image" Target="../media/image22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tags" Target="../tags/tag3.xml"/><Relationship Id="rId6" Type="http://schemas.openxmlformats.org/officeDocument/2006/relationships/image" Target="../media/image1.svg"/><Relationship Id="rId5" Type="http://schemas.openxmlformats.org/officeDocument/2006/relationships/image" Target="../media/image8.png"/><Relationship Id="rId4" Type="http://schemas.openxmlformats.org/officeDocument/2006/relationships/image" Target="../media/image23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.svg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svg"/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4" descr="dda6c3e4bb4d7cfd4ea903a9224b9f04"/>
          <p:cNvPicPr>
            <a:picLocks noChangeAspect="1"/>
          </p:cNvPicPr>
          <p:nvPr/>
        </p:nvPicPr>
        <p:blipFill>
          <a:blip r:embed="rId1"/>
          <a:srcRect l="10642"/>
          <a:stretch>
            <a:fillRect/>
          </a:stretch>
        </p:blipFill>
        <p:spPr>
          <a:xfrm>
            <a:off x="-47625" y="-13970"/>
            <a:ext cx="3199130" cy="6885940"/>
          </a:xfrm>
          <a:prstGeom prst="rect">
            <a:avLst/>
          </a:prstGeom>
        </p:spPr>
      </p:pic>
      <p:pic>
        <p:nvPicPr>
          <p:cNvPr id="28" name="图片 28" descr="dda6c3e4bb4d7cfd4ea903a9224b9f04"/>
          <p:cNvPicPr>
            <a:picLocks noChangeAspect="1"/>
          </p:cNvPicPr>
          <p:nvPr/>
        </p:nvPicPr>
        <p:blipFill>
          <a:blip r:embed="rId2"/>
          <a:srcRect l="26512" t="41405" r="4565"/>
          <a:stretch>
            <a:fillRect/>
          </a:stretch>
        </p:blipFill>
        <p:spPr>
          <a:xfrm rot="16200000" flipH="1">
            <a:off x="10700385" y="-409575"/>
            <a:ext cx="1175385" cy="1946275"/>
          </a:xfrm>
          <a:prstGeom prst="rect">
            <a:avLst/>
          </a:prstGeom>
        </p:spPr>
      </p:pic>
      <p:pic>
        <p:nvPicPr>
          <p:cNvPr id="29" name="图片 29" descr="dda6c3e4bb4d7cfd4ea903a9224b9f04"/>
          <p:cNvPicPr>
            <a:picLocks noChangeAspect="1"/>
          </p:cNvPicPr>
          <p:nvPr/>
        </p:nvPicPr>
        <p:blipFill>
          <a:blip r:embed="rId2"/>
          <a:srcRect t="41405" r="4565"/>
          <a:stretch>
            <a:fillRect/>
          </a:stretch>
        </p:blipFill>
        <p:spPr>
          <a:xfrm rot="3540000" flipH="1">
            <a:off x="11392535" y="4333240"/>
            <a:ext cx="2362200" cy="28244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46985" y="3146425"/>
            <a:ext cx="7467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数据科学基础课程课堂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汇报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 rot="0">
            <a:off x="2236470" y="3914775"/>
            <a:ext cx="8079105" cy="398780"/>
            <a:chOff x="3231" y="5719"/>
            <a:chExt cx="12723" cy="628"/>
          </a:xfrm>
        </p:grpSpPr>
        <p:sp>
          <p:nvSpPr>
            <p:cNvPr id="3" name="文本框 2"/>
            <p:cNvSpPr txBox="1"/>
            <p:nvPr/>
          </p:nvSpPr>
          <p:spPr>
            <a:xfrm>
              <a:off x="4785" y="5719"/>
              <a:ext cx="9630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>
                  <a:latin typeface="文悦古典明朝体 (非商业使用) W5" charset="-122"/>
                  <a:ea typeface="文悦古典明朝体 (非商业使用) W5" charset="-122"/>
                </a:rPr>
                <a:t>Principle</a:t>
              </a:r>
              <a:r>
                <a:rPr lang="en-US" altLang="zh-CN" sz="2000">
                  <a:latin typeface="文悦古典明朝体 (非商业使用) W5" charset="-122"/>
                  <a:ea typeface="文悦古典明朝体 (非商业使用) W5" charset="-122"/>
                </a:rPr>
                <a:t>s of Data Science</a:t>
              </a:r>
              <a:endParaRPr lang="zh-CN" altLang="en-US" sz="2000"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4400" y="6009"/>
              <a:ext cx="1554" cy="170"/>
              <a:chOff x="14400" y="6009"/>
              <a:chExt cx="1554" cy="170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14400" y="6009"/>
                <a:ext cx="170" cy="170"/>
              </a:xfrm>
              <a:prstGeom prst="ellipse">
                <a:avLst/>
              </a:prstGeom>
              <a:solidFill>
                <a:srgbClr val="6468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5" name="直接连接符 4"/>
              <p:cNvCxnSpPr/>
              <p:nvPr/>
            </p:nvCxnSpPr>
            <p:spPr>
              <a:xfrm>
                <a:off x="14820" y="6094"/>
                <a:ext cx="1134" cy="0"/>
              </a:xfrm>
              <a:prstGeom prst="line">
                <a:avLst/>
              </a:prstGeom>
              <a:ln>
                <a:gradFill>
                  <a:gsLst>
                    <a:gs pos="0">
                      <a:srgbClr val="394931"/>
                    </a:gs>
                    <a:gs pos="100000">
                      <a:srgbClr val="FDE9D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 rot="10800000">
              <a:off x="3231" y="5948"/>
              <a:ext cx="1554" cy="170"/>
              <a:chOff x="14400" y="6009"/>
              <a:chExt cx="1554" cy="17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4400" y="6009"/>
                <a:ext cx="170" cy="170"/>
              </a:xfrm>
              <a:prstGeom prst="ellipse">
                <a:avLst/>
              </a:prstGeom>
              <a:solidFill>
                <a:srgbClr val="6468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4820" y="6094"/>
                <a:ext cx="1134" cy="0"/>
              </a:xfrm>
              <a:prstGeom prst="line">
                <a:avLst/>
              </a:prstGeom>
              <a:ln>
                <a:gradFill>
                  <a:gsLst>
                    <a:gs pos="0">
                      <a:srgbClr val="394931"/>
                    </a:gs>
                    <a:gs pos="100000">
                      <a:srgbClr val="FDE9D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组合 17"/>
          <p:cNvGrpSpPr/>
          <p:nvPr/>
        </p:nvGrpSpPr>
        <p:grpSpPr>
          <a:xfrm rot="0">
            <a:off x="4792345" y="5002530"/>
            <a:ext cx="3206115" cy="437515"/>
            <a:chOff x="7468" y="7222"/>
            <a:chExt cx="5049" cy="689"/>
          </a:xfrm>
        </p:grpSpPr>
        <p:pic>
          <p:nvPicPr>
            <p:cNvPr id="11" name="图片 10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5400000">
              <a:off x="11889" y="7283"/>
              <a:ext cx="688" cy="567"/>
            </a:xfrm>
            <a:prstGeom prst="rect">
              <a:avLst/>
            </a:prstGeom>
          </p:spPr>
        </p:pic>
        <p:pic>
          <p:nvPicPr>
            <p:cNvPr id="12" name="图片 11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16200000">
              <a:off x="7407" y="7283"/>
              <a:ext cx="689" cy="567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8022" y="7252"/>
              <a:ext cx="3941" cy="628"/>
              <a:chOff x="5351" y="2530"/>
              <a:chExt cx="3941" cy="628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5351" y="2530"/>
                <a:ext cx="157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r"/>
                <a:r>
                  <a: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文悦古典明朝体 (非商业使用) W5" charset="-122"/>
                    <a:ea typeface="文悦古典明朝体 (非商业使用) W5" charset="-122"/>
                  </a:rPr>
                  <a:t>汇报人</a:t>
                </a:r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7100" y="2759"/>
                <a:ext cx="170" cy="170"/>
              </a:xfrm>
              <a:prstGeom prst="ellipse">
                <a:avLst/>
              </a:prstGeom>
              <a:solidFill>
                <a:srgbClr val="6468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7450" y="2530"/>
                <a:ext cx="184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文悦古典明朝体 (非商业使用) W5" charset="-122"/>
                    <a:ea typeface="文悦古典明朝体 (非商业使用) W5" charset="-122"/>
                  </a:rPr>
                  <a:t>陈</a:t>
                </a:r>
                <a:r>
                  <a: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" charset="0"/>
                    <a:ea typeface="楷体" charset="0"/>
                  </a:rPr>
                  <a:t>垍</a:t>
                </a:r>
                <a:r>
                  <a: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文悦古典明朝体 (非商业使用) W5" charset="-122"/>
                    <a:ea typeface="文悦古典明朝体 (非商业使用) W5" charset="-122"/>
                  </a:rPr>
                  <a:t>铮</a:t>
                </a:r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endParaRPr>
              </a:p>
            </p:txBody>
          </p:sp>
        </p:grpSp>
      </p:grpSp>
      <p:sp>
        <p:nvSpPr>
          <p:cNvPr id="19" name="文本框 18"/>
          <p:cNvSpPr txBox="1"/>
          <p:nvPr/>
        </p:nvSpPr>
        <p:spPr>
          <a:xfrm>
            <a:off x="3475355" y="1734820"/>
            <a:ext cx="5325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  零</a:t>
            </a:r>
            <a:r>
              <a:rPr lang="en-US" altLang="zh-CN" sz="5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 </a:t>
            </a:r>
            <a:r>
              <a:rPr lang="zh-CN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样</a:t>
            </a:r>
            <a:r>
              <a:rPr lang="en-US" altLang="zh-CN" sz="5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 </a:t>
            </a:r>
            <a:r>
              <a:rPr lang="zh-CN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本</a:t>
            </a:r>
            <a:r>
              <a:rPr lang="en-US" altLang="zh-CN" sz="5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 </a:t>
            </a:r>
            <a:r>
              <a:rPr lang="zh-CN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学</a:t>
            </a:r>
            <a:r>
              <a:rPr lang="en-US" altLang="zh-CN" sz="5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 </a:t>
            </a:r>
            <a:r>
              <a:rPr lang="zh-CN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习</a:t>
            </a:r>
            <a:endParaRPr lang="zh-CN" altLang="en-US" sz="54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52265" y="1151255"/>
            <a:ext cx="9296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ling  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89170" y="1151255"/>
            <a:ext cx="1403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yang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95340" y="1151890"/>
            <a:ext cx="9296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ben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90360" y="1151255"/>
            <a:ext cx="9296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xue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842000" y="2787015"/>
            <a:ext cx="876300" cy="76200"/>
          </a:xfrm>
          <a:prstGeom prst="rect">
            <a:avLst/>
          </a:prstGeom>
          <a:solidFill>
            <a:srgbClr val="394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490460" y="1151255"/>
            <a:ext cx="9296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x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i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4" descr="dda6c3e4bb4d7cfd4ea903a9224b9f04"/>
          <p:cNvPicPr>
            <a:picLocks noChangeAspect="1"/>
          </p:cNvPicPr>
          <p:nvPr/>
        </p:nvPicPr>
        <p:blipFill>
          <a:blip r:embed="rId1"/>
          <a:srcRect l="25541" r="33487" b="55173"/>
          <a:stretch>
            <a:fillRect/>
          </a:stretch>
        </p:blipFill>
        <p:spPr>
          <a:xfrm>
            <a:off x="-9525" y="-24130"/>
            <a:ext cx="1466850" cy="3086735"/>
          </a:xfrm>
          <a:prstGeom prst="rect">
            <a:avLst/>
          </a:prstGeom>
        </p:spPr>
      </p:pic>
      <p:pic>
        <p:nvPicPr>
          <p:cNvPr id="28" name="图片 28" descr="dda6c3e4bb4d7cfd4ea903a9224b9f04"/>
          <p:cNvPicPr>
            <a:picLocks noChangeAspect="1"/>
          </p:cNvPicPr>
          <p:nvPr/>
        </p:nvPicPr>
        <p:blipFill>
          <a:blip r:embed="rId2"/>
          <a:srcRect l="26512" t="41405" r="4565"/>
          <a:stretch>
            <a:fillRect/>
          </a:stretch>
        </p:blipFill>
        <p:spPr>
          <a:xfrm rot="16200000" flipH="1">
            <a:off x="10700385" y="-409575"/>
            <a:ext cx="1175385" cy="1946275"/>
          </a:xfrm>
          <a:prstGeom prst="rect">
            <a:avLst/>
          </a:prstGeom>
        </p:spPr>
      </p:pic>
      <p:pic>
        <p:nvPicPr>
          <p:cNvPr id="29" name="图片 29" descr="dda6c3e4bb4d7cfd4ea903a9224b9f04"/>
          <p:cNvPicPr>
            <a:picLocks noChangeAspect="1"/>
          </p:cNvPicPr>
          <p:nvPr/>
        </p:nvPicPr>
        <p:blipFill>
          <a:blip r:embed="rId2"/>
          <a:srcRect t="41405" r="4565"/>
          <a:stretch>
            <a:fillRect/>
          </a:stretch>
        </p:blipFill>
        <p:spPr>
          <a:xfrm rot="3540000" flipH="1">
            <a:off x="11392535" y="4333240"/>
            <a:ext cx="2362200" cy="282448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84955" y="302895"/>
            <a:ext cx="4022090" cy="521970"/>
            <a:chOff x="6527" y="411"/>
            <a:chExt cx="6334" cy="822"/>
          </a:xfrm>
        </p:grpSpPr>
        <p:sp>
          <p:nvSpPr>
            <p:cNvPr id="3" name="文本框 2"/>
            <p:cNvSpPr txBox="1"/>
            <p:nvPr/>
          </p:nvSpPr>
          <p:spPr>
            <a:xfrm>
              <a:off x="7002" y="411"/>
              <a:ext cx="53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Sematic</a:t>
              </a:r>
              <a:r>
                <a:rPr lang="en-US" altLang="zh-CN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 Embedding</a:t>
              </a:r>
              <a:endParaRPr lang="en-US" altLang="zh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pic>
          <p:nvPicPr>
            <p:cNvPr id="11" name="图片 10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5400000">
              <a:off x="12233" y="538"/>
              <a:ext cx="688" cy="567"/>
            </a:xfrm>
            <a:prstGeom prst="rect">
              <a:avLst/>
            </a:prstGeom>
          </p:spPr>
        </p:pic>
        <p:pic>
          <p:nvPicPr>
            <p:cNvPr id="12" name="图片 11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16200000">
              <a:off x="6466" y="538"/>
              <a:ext cx="689" cy="567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749935" y="1612265"/>
            <a:ext cx="3636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Implementation Details</a:t>
            </a:r>
            <a:endParaRPr lang="en-US" altLang="zh-CN" sz="2800" b="1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5000" y="2442210"/>
            <a:ext cx="590994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1. Train our classifier on </a:t>
            </a:r>
            <a:r>
              <a:rPr lang="zh-CN" altLang="en-US" sz="2400">
                <a:solidFill>
                  <a:srgbClr val="FF0000"/>
                </a:solidFill>
                <a:latin typeface="文悦古典明朝体 (非商业使用) W5" charset="-122"/>
                <a:ea typeface="文悦古典明朝体 (非商业使用) W5" charset="-122"/>
              </a:rPr>
              <a:t>training dataset</a:t>
            </a:r>
            <a:r>
              <a:rPr lang="en-US" altLang="zh-CN" sz="2400">
                <a:solidFill>
                  <a:schemeClr val="tx1"/>
                </a:solidFill>
                <a:latin typeface="文悦古典明朝体 (非商业使用) W5" charset="-122"/>
                <a:ea typeface="文悦古典明朝体 (非商业使用) W5" charset="-122"/>
              </a:rPr>
              <a:t>, here instead of predicting true label of each sample, we predict the </a:t>
            </a:r>
            <a:r>
              <a:rPr lang="en-US" altLang="zh-CN" sz="2400">
                <a:solidFill>
                  <a:srgbClr val="FF0000"/>
                </a:solidFill>
                <a:latin typeface="文悦古典明朝体 (非商业使用) W5" charset="-122"/>
                <a:ea typeface="文悦古典明朝体 (非商业使用) W5" charset="-122"/>
              </a:rPr>
              <a:t>attribute vector</a:t>
            </a:r>
            <a:r>
              <a:rPr lang="en-US" altLang="zh-CN" sz="2400">
                <a:solidFill>
                  <a:schemeClr val="tx1"/>
                </a:solidFill>
                <a:latin typeface="文悦古典明朝体 (非商业使用) W5" charset="-122"/>
                <a:ea typeface="文悦古典明朝体 (非商业使用) W5" charset="-122"/>
              </a:rPr>
              <a:t> of a sample.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  <a:p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2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.</a:t>
            </a:r>
            <a:r>
              <a:rPr lang="en-US" altLang="zh-CN" sz="2400">
                <a:solidFill>
                  <a:srgbClr val="FF0000"/>
                </a:solidFill>
                <a:latin typeface="文悦古典明朝体 (非商业使用) W5" charset="-122"/>
                <a:ea typeface="文悦古典明朝体 (非商业使用) W5" charset="-122"/>
              </a:rPr>
              <a:t> </a:t>
            </a:r>
            <a:r>
              <a:rPr lang="en-US" altLang="zh-CN" sz="2400">
                <a:solidFill>
                  <a:schemeClr val="tx1"/>
                </a:solidFill>
                <a:latin typeface="文悦古典明朝体 (非商业使用) W5" charset="-122"/>
                <a:ea typeface="文悦古典明朝体 (非商业使用) W5" charset="-122"/>
              </a:rPr>
              <a:t>During testing time, output a </a:t>
            </a:r>
            <a:r>
              <a:rPr lang="en-US" altLang="zh-CN" sz="2400">
                <a:solidFill>
                  <a:srgbClr val="FF0000"/>
                </a:solidFill>
                <a:latin typeface="文悦古典明朝体 (非商业使用) W5" charset="-122"/>
                <a:ea typeface="文悦古典明朝体 (非商业使用) W5" charset="-122"/>
              </a:rPr>
              <a:t>[bs, att_dim]</a:t>
            </a:r>
            <a:r>
              <a:rPr lang="en-US" altLang="zh-CN" sz="2400">
                <a:solidFill>
                  <a:schemeClr val="tx1"/>
                </a:solidFill>
                <a:latin typeface="文悦古典明朝体 (非商业使用) W5" charset="-122"/>
                <a:ea typeface="文悦古典明朝体 (非商业使用) W5" charset="-122"/>
              </a:rPr>
              <a:t> matrix, use the  </a:t>
            </a:r>
            <a:r>
              <a:rPr lang="en-US" altLang="zh-CN" sz="2400">
                <a:solidFill>
                  <a:srgbClr val="FF0000"/>
                </a:solidFill>
                <a:latin typeface="文悦古典明朝体 (非商业使用) W5" charset="-122"/>
                <a:ea typeface="文悦古典明朝体 (非商业使用) W5" charset="-122"/>
              </a:rPr>
              <a:t>label of the most similar class </a:t>
            </a:r>
            <a:r>
              <a:rPr lang="en-US" altLang="zh-CN" sz="2400">
                <a:solidFill>
                  <a:schemeClr val="tx1"/>
                </a:solidFill>
                <a:latin typeface="文悦古典明朝体 (非商业使用) W5" charset="-122"/>
                <a:ea typeface="文悦古典明朝体 (非商业使用) W5" charset="-122"/>
              </a:rPr>
              <a:t>as the predicted class.</a:t>
            </a:r>
            <a:endParaRPr lang="en-US" altLang="zh-CN" sz="2400">
              <a:solidFill>
                <a:schemeClr val="tx1"/>
              </a:solidFill>
              <a:latin typeface="文悦古典明朝体 (非商业使用) W5" charset="-122"/>
              <a:ea typeface="文悦古典明朝体 (非商业使用) W5" charset="-122"/>
            </a:endParaRPr>
          </a:p>
          <a:p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3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.Select the </a:t>
            </a:r>
            <a:r>
              <a:rPr lang="zh-CN" altLang="en-US" sz="2400">
                <a:solidFill>
                  <a:srgbClr val="FF0000"/>
                </a:solidFill>
                <a:latin typeface="文悦古典明朝体 (非商业使用) W5" charset="-122"/>
                <a:ea typeface="文悦古典明朝体 (非商业使用) W5" charset="-122"/>
              </a:rPr>
              <a:t>maximum dimension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 on testing classes.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6422390" y="4843780"/>
            <a:ext cx="2794000" cy="622300"/>
            <a:chOff x="10159" y="8873"/>
            <a:chExt cx="4400" cy="980"/>
          </a:xfrm>
        </p:grpSpPr>
        <p:pic>
          <p:nvPicPr>
            <p:cNvPr id="40" name="图片 39" descr="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9" y="8873"/>
              <a:ext cx="4400" cy="980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10169" y="9001"/>
              <a:ext cx="4194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Big model: ensure ability</a:t>
              </a:r>
              <a:endPara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350375" y="4813300"/>
            <a:ext cx="2814320" cy="622300"/>
            <a:chOff x="14526" y="2437"/>
            <a:chExt cx="4432" cy="980"/>
          </a:xfrm>
        </p:grpSpPr>
        <p:pic>
          <p:nvPicPr>
            <p:cNvPr id="37" name="图片 36" descr="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526" y="2437"/>
              <a:ext cx="4400" cy="980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14526" y="2613"/>
              <a:ext cx="443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Small model: avoid overfit</a:t>
              </a:r>
              <a:endPara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</p:grpSp>
      <p:pic>
        <p:nvPicPr>
          <p:cNvPr id="21506" name="Picture 2"/>
          <p:cNvPicPr>
            <a:picLocks noChangeAspect="1"/>
          </p:cNvPicPr>
          <p:nvPr/>
        </p:nvPicPr>
        <p:blipFill>
          <a:blip r:embed="rId6"/>
          <a:srcRect l="32658" t="15646"/>
          <a:stretch>
            <a:fillRect/>
          </a:stretch>
        </p:blipFill>
        <p:spPr>
          <a:xfrm>
            <a:off x="6559550" y="2000250"/>
            <a:ext cx="5405120" cy="2509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7460615" y="2559050"/>
            <a:ext cx="4420235" cy="1397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4" descr="dda6c3e4bb4d7cfd4ea903a9224b9f04"/>
          <p:cNvPicPr>
            <a:picLocks noChangeAspect="1"/>
          </p:cNvPicPr>
          <p:nvPr/>
        </p:nvPicPr>
        <p:blipFill>
          <a:blip r:embed="rId1"/>
          <a:srcRect l="25541" r="33487" b="55173"/>
          <a:stretch>
            <a:fillRect/>
          </a:stretch>
        </p:blipFill>
        <p:spPr>
          <a:xfrm>
            <a:off x="-9525" y="-24130"/>
            <a:ext cx="1466850" cy="3086735"/>
          </a:xfrm>
          <a:prstGeom prst="rect">
            <a:avLst/>
          </a:prstGeom>
        </p:spPr>
      </p:pic>
      <p:pic>
        <p:nvPicPr>
          <p:cNvPr id="28" name="图片 28" descr="dda6c3e4bb4d7cfd4ea903a9224b9f04"/>
          <p:cNvPicPr>
            <a:picLocks noChangeAspect="1"/>
          </p:cNvPicPr>
          <p:nvPr/>
        </p:nvPicPr>
        <p:blipFill>
          <a:blip r:embed="rId2"/>
          <a:srcRect l="26512" t="41405" r="4565"/>
          <a:stretch>
            <a:fillRect/>
          </a:stretch>
        </p:blipFill>
        <p:spPr>
          <a:xfrm rot="16200000" flipH="1">
            <a:off x="10700385" y="-409575"/>
            <a:ext cx="1175385" cy="1946275"/>
          </a:xfrm>
          <a:prstGeom prst="rect">
            <a:avLst/>
          </a:prstGeom>
        </p:spPr>
      </p:pic>
      <p:pic>
        <p:nvPicPr>
          <p:cNvPr id="29" name="图片 29" descr="dda6c3e4bb4d7cfd4ea903a9224b9f04"/>
          <p:cNvPicPr>
            <a:picLocks noChangeAspect="1"/>
          </p:cNvPicPr>
          <p:nvPr/>
        </p:nvPicPr>
        <p:blipFill>
          <a:blip r:embed="rId2"/>
          <a:srcRect t="41405" r="4565"/>
          <a:stretch>
            <a:fillRect/>
          </a:stretch>
        </p:blipFill>
        <p:spPr>
          <a:xfrm rot="3540000" flipH="1">
            <a:off x="11392535" y="4333240"/>
            <a:ext cx="2362200" cy="2824480"/>
          </a:xfrm>
          <a:prstGeom prst="rect">
            <a:avLst/>
          </a:prstGeom>
        </p:spPr>
      </p:pic>
      <p:pic>
        <p:nvPicPr>
          <p:cNvPr id="2" name="图片 14" descr="dda6c3e4bb4d7cfd4ea903a9224b9f04"/>
          <p:cNvPicPr>
            <a:picLocks noChangeAspect="1"/>
          </p:cNvPicPr>
          <p:nvPr/>
        </p:nvPicPr>
        <p:blipFill>
          <a:blip r:embed="rId1"/>
          <a:srcRect l="67825" t="14819" b="63076"/>
          <a:stretch>
            <a:fillRect/>
          </a:stretch>
        </p:blipFill>
        <p:spPr>
          <a:xfrm>
            <a:off x="824230" y="1653540"/>
            <a:ext cx="633095" cy="83693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84955" y="302895"/>
            <a:ext cx="4022090" cy="521970"/>
            <a:chOff x="6527" y="411"/>
            <a:chExt cx="6334" cy="822"/>
          </a:xfrm>
        </p:grpSpPr>
        <p:sp>
          <p:nvSpPr>
            <p:cNvPr id="3" name="文本框 2"/>
            <p:cNvSpPr txBox="1"/>
            <p:nvPr/>
          </p:nvSpPr>
          <p:spPr>
            <a:xfrm>
              <a:off x="7002" y="411"/>
              <a:ext cx="53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研究方法</a:t>
              </a:r>
              <a:r>
                <a:rPr lang="zh-CN" altLang="en-US" sz="28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介绍</a:t>
              </a:r>
              <a:endPara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pic>
          <p:nvPicPr>
            <p:cNvPr id="11" name="图片 10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5400000">
              <a:off x="12233" y="538"/>
              <a:ext cx="688" cy="567"/>
            </a:xfrm>
            <a:prstGeom prst="rect">
              <a:avLst/>
            </a:prstGeom>
          </p:spPr>
        </p:pic>
        <p:pic>
          <p:nvPicPr>
            <p:cNvPr id="12" name="图片 11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16200000">
              <a:off x="6466" y="538"/>
              <a:ext cx="689" cy="567"/>
            </a:xfrm>
            <a:prstGeom prst="rect">
              <a:avLst/>
            </a:prstGeom>
          </p:spPr>
        </p:pic>
      </p:grpSp>
      <p:sp>
        <p:nvSpPr>
          <p:cNvPr id="5" name="菱形 4"/>
          <p:cNvSpPr/>
          <p:nvPr/>
        </p:nvSpPr>
        <p:spPr>
          <a:xfrm>
            <a:off x="4367530" y="2139315"/>
            <a:ext cx="3456000" cy="3456000"/>
          </a:xfrm>
          <a:prstGeom prst="diamond">
            <a:avLst/>
          </a:prstGeom>
          <a:solidFill>
            <a:srgbClr val="64685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528820" y="2310130"/>
            <a:ext cx="1367790" cy="1367790"/>
          </a:xfrm>
          <a:prstGeom prst="roundRect">
            <a:avLst/>
          </a:prstGeom>
          <a:solidFill>
            <a:srgbClr val="64685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294120" y="2310130"/>
            <a:ext cx="1367790" cy="1367790"/>
          </a:xfrm>
          <a:prstGeom prst="roundRect">
            <a:avLst/>
          </a:prstGeom>
          <a:solidFill>
            <a:srgbClr val="64685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528820" y="4056380"/>
            <a:ext cx="1367790" cy="1367790"/>
          </a:xfrm>
          <a:prstGeom prst="roundRect">
            <a:avLst/>
          </a:prstGeom>
          <a:solidFill>
            <a:srgbClr val="64685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294120" y="4056380"/>
            <a:ext cx="1367790" cy="1367790"/>
          </a:xfrm>
          <a:prstGeom prst="roundRect">
            <a:avLst/>
          </a:prstGeom>
          <a:solidFill>
            <a:srgbClr val="64685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0" name="图片 29" descr="安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945" y="4443730"/>
            <a:ext cx="612140" cy="612140"/>
          </a:xfrm>
          <a:prstGeom prst="rect">
            <a:avLst/>
          </a:prstGeom>
          <a:solidFill>
            <a:srgbClr val="64685C"/>
          </a:solidFill>
        </p:spPr>
      </p:pic>
      <p:pic>
        <p:nvPicPr>
          <p:cNvPr id="31" name="图片 30" descr="规则引擎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645" y="2708910"/>
            <a:ext cx="612140" cy="612140"/>
          </a:xfrm>
          <a:prstGeom prst="rect">
            <a:avLst/>
          </a:prstGeom>
          <a:solidFill>
            <a:srgbClr val="64685C"/>
          </a:solidFill>
        </p:spPr>
      </p:pic>
      <p:pic>
        <p:nvPicPr>
          <p:cNvPr id="32" name="图片 31" descr="连接流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1945" y="2687955"/>
            <a:ext cx="612140" cy="612140"/>
          </a:xfrm>
          <a:prstGeom prst="rect">
            <a:avLst/>
          </a:prstGeom>
          <a:solidFill>
            <a:srgbClr val="64685C"/>
          </a:solidFill>
        </p:spPr>
      </p:pic>
      <p:pic>
        <p:nvPicPr>
          <p:cNvPr id="33" name="图片 32" descr="消息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6645" y="4443730"/>
            <a:ext cx="612140" cy="612140"/>
          </a:xfrm>
          <a:prstGeom prst="rect">
            <a:avLst/>
          </a:prstGeom>
          <a:solidFill>
            <a:srgbClr val="64685C"/>
          </a:solidFill>
        </p:spPr>
      </p:pic>
      <p:grpSp>
        <p:nvGrpSpPr>
          <p:cNvPr id="13" name="组合 12"/>
          <p:cNvGrpSpPr/>
          <p:nvPr/>
        </p:nvGrpSpPr>
        <p:grpSpPr>
          <a:xfrm>
            <a:off x="8375650" y="1953895"/>
            <a:ext cx="3538855" cy="1729105"/>
            <a:chOff x="1157" y="2551"/>
            <a:chExt cx="5573" cy="2723"/>
          </a:xfrm>
        </p:grpSpPr>
        <p:sp>
          <p:nvSpPr>
            <p:cNvPr id="15" name="文本框 14"/>
            <p:cNvSpPr txBox="1"/>
            <p:nvPr/>
          </p:nvSpPr>
          <p:spPr>
            <a:xfrm>
              <a:off x="1157" y="2551"/>
              <a:ext cx="51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Semantic Embedding</a:t>
              </a:r>
              <a:endParaRPr lang="en-US" altLang="zh-CN" sz="28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57" y="3676"/>
              <a:ext cx="5573" cy="15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Vary model scales</a:t>
              </a:r>
              <a:endPara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cs typeface="Times New Roman" panose="02020603050405020304" charset="0"/>
                  <a:sym typeface="+mn-ea"/>
                </a:rPr>
                <a:t>Vary prediction paradigm</a:t>
              </a:r>
              <a:endPara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50" y="3441"/>
              <a:ext cx="680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376285" y="4252595"/>
            <a:ext cx="3538855" cy="1267460"/>
            <a:chOff x="1157" y="2551"/>
            <a:chExt cx="5573" cy="1996"/>
          </a:xfrm>
        </p:grpSpPr>
        <p:sp>
          <p:nvSpPr>
            <p:cNvPr id="19" name="文本框 18"/>
            <p:cNvSpPr txBox="1"/>
            <p:nvPr/>
          </p:nvSpPr>
          <p:spPr>
            <a:xfrm>
              <a:off x="1157" y="2551"/>
              <a:ext cx="477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Experiment Settings</a:t>
              </a:r>
              <a:endParaRPr lang="en-US" altLang="zh-CN" sz="2800" b="1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57" y="3676"/>
              <a:ext cx="5573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Raw data generation</a:t>
              </a:r>
              <a:endPara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350" y="3441"/>
              <a:ext cx="680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74650" y="1953895"/>
            <a:ext cx="3538855" cy="1729105"/>
            <a:chOff x="-3123" y="6351"/>
            <a:chExt cx="5573" cy="2723"/>
          </a:xfrm>
        </p:grpSpPr>
        <p:sp>
          <p:nvSpPr>
            <p:cNvPr id="23" name="文本框 22"/>
            <p:cNvSpPr txBox="1"/>
            <p:nvPr/>
          </p:nvSpPr>
          <p:spPr>
            <a:xfrm>
              <a:off x="-2414" y="6351"/>
              <a:ext cx="486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Sematic Relatedness</a:t>
              </a:r>
              <a:endParaRPr lang="zh-CN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-3123" y="7476"/>
              <a:ext cx="5573" cy="15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Vary model scales</a:t>
              </a:r>
              <a:endPara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Vary sim-mat generation</a:t>
              </a:r>
              <a:endPara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531" y="7241"/>
              <a:ext cx="680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46100" y="4253230"/>
            <a:ext cx="3538855" cy="1729105"/>
            <a:chOff x="-3123" y="6351"/>
            <a:chExt cx="5573" cy="2723"/>
          </a:xfrm>
        </p:grpSpPr>
        <p:sp>
          <p:nvSpPr>
            <p:cNvPr id="27" name="文本框 26"/>
            <p:cNvSpPr txBox="1"/>
            <p:nvPr/>
          </p:nvSpPr>
          <p:spPr>
            <a:xfrm>
              <a:off x="-2021" y="6351"/>
              <a:ext cx="447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 sz="2800" b="1">
                  <a:solidFill>
                    <a:schemeClr val="tx1"/>
                  </a:solidFill>
                  <a:latin typeface="文悦古典明朝体 (非商业使用) W5" charset="-122"/>
                  <a:ea typeface="文悦古典明朝体 (非商业使用) W5" charset="-122"/>
                </a:rPr>
                <a:t>Synthetic method</a:t>
              </a:r>
              <a:endParaRPr lang="en-US" altLang="zh-CN" sz="2800" b="1">
                <a:solidFill>
                  <a:schemeClr val="tx1"/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-3123" y="7476"/>
              <a:ext cx="5573" cy="15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>
                <a:lnSpc>
                  <a:spcPct val="150000"/>
                </a:lnSpc>
              </a:pPr>
              <a:r>
                <a:rPr lang="zh-CN" altLang="en-US" sz="2000" b="1">
                  <a:solidFill>
                    <a:schemeClr val="tx1"/>
                  </a:solidFill>
                  <a:latin typeface="文悦古典明朝体 (非商业使用) W5" charset="-122"/>
                  <a:ea typeface="文悦古典明朝体 (非商业使用) W5" charset="-122"/>
                </a:rPr>
                <a:t>Different learning rates</a:t>
              </a:r>
              <a:endParaRPr lang="zh-CN" altLang="en-US" sz="2000" b="1">
                <a:solidFill>
                  <a:schemeClr val="tx1"/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2000" b="1">
                  <a:solidFill>
                    <a:schemeClr val="tx1"/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Different fake sample number</a:t>
              </a:r>
              <a:endParaRPr lang="zh-CN" altLang="en-US" sz="2000" b="1">
                <a:solidFill>
                  <a:schemeClr val="tx1"/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531" y="7241"/>
              <a:ext cx="680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4" descr="dda6c3e4bb4d7cfd4ea903a9224b9f04"/>
          <p:cNvPicPr>
            <a:picLocks noChangeAspect="1"/>
          </p:cNvPicPr>
          <p:nvPr/>
        </p:nvPicPr>
        <p:blipFill>
          <a:blip r:embed="rId1"/>
          <a:srcRect l="25541" r="33487" b="55173"/>
          <a:stretch>
            <a:fillRect/>
          </a:stretch>
        </p:blipFill>
        <p:spPr>
          <a:xfrm>
            <a:off x="-9525" y="-24130"/>
            <a:ext cx="1466850" cy="3086735"/>
          </a:xfrm>
          <a:prstGeom prst="rect">
            <a:avLst/>
          </a:prstGeom>
        </p:spPr>
      </p:pic>
      <p:pic>
        <p:nvPicPr>
          <p:cNvPr id="28" name="图片 28" descr="dda6c3e4bb4d7cfd4ea903a9224b9f04"/>
          <p:cNvPicPr>
            <a:picLocks noChangeAspect="1"/>
          </p:cNvPicPr>
          <p:nvPr/>
        </p:nvPicPr>
        <p:blipFill>
          <a:blip r:embed="rId2"/>
          <a:srcRect l="26512" t="41405" r="4565"/>
          <a:stretch>
            <a:fillRect/>
          </a:stretch>
        </p:blipFill>
        <p:spPr>
          <a:xfrm rot="16200000" flipH="1">
            <a:off x="10700385" y="-409575"/>
            <a:ext cx="1175385" cy="1946275"/>
          </a:xfrm>
          <a:prstGeom prst="rect">
            <a:avLst/>
          </a:prstGeom>
        </p:spPr>
      </p:pic>
      <p:pic>
        <p:nvPicPr>
          <p:cNvPr id="29" name="图片 29" descr="dda6c3e4bb4d7cfd4ea903a9224b9f04"/>
          <p:cNvPicPr>
            <a:picLocks noChangeAspect="1"/>
          </p:cNvPicPr>
          <p:nvPr/>
        </p:nvPicPr>
        <p:blipFill>
          <a:blip r:embed="rId2"/>
          <a:srcRect t="41405" r="4565"/>
          <a:stretch>
            <a:fillRect/>
          </a:stretch>
        </p:blipFill>
        <p:spPr>
          <a:xfrm rot="3540000" flipH="1">
            <a:off x="11392535" y="4333240"/>
            <a:ext cx="2362200" cy="282448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84955" y="302895"/>
            <a:ext cx="4022090" cy="521970"/>
            <a:chOff x="6527" y="411"/>
            <a:chExt cx="6334" cy="822"/>
          </a:xfrm>
        </p:grpSpPr>
        <p:sp>
          <p:nvSpPr>
            <p:cNvPr id="3" name="文本框 2"/>
            <p:cNvSpPr txBox="1"/>
            <p:nvPr/>
          </p:nvSpPr>
          <p:spPr>
            <a:xfrm>
              <a:off x="7002" y="411"/>
              <a:ext cx="53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Synthetic method</a:t>
              </a:r>
              <a:endParaRPr 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pic>
          <p:nvPicPr>
            <p:cNvPr id="11" name="图片 10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5400000">
              <a:off x="12233" y="538"/>
              <a:ext cx="688" cy="567"/>
            </a:xfrm>
            <a:prstGeom prst="rect">
              <a:avLst/>
            </a:prstGeom>
          </p:spPr>
        </p:pic>
        <p:pic>
          <p:nvPicPr>
            <p:cNvPr id="12" name="图片 11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16200000">
              <a:off x="6466" y="538"/>
              <a:ext cx="689" cy="567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749935" y="1612265"/>
            <a:ext cx="3636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Implementation Details</a:t>
            </a:r>
            <a:endParaRPr lang="en-US" altLang="zh-CN" sz="2800" b="1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5000" y="2442210"/>
            <a:ext cx="59099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1. </a:t>
            </a:r>
            <a:r>
              <a:rPr lang="en-US" sz="2400">
                <a:solidFill>
                  <a:srgbClr val="FF0000"/>
                </a:solidFill>
                <a:latin typeface="文悦古典明朝体 (非商业使用) W5" charset="-122"/>
                <a:ea typeface="文悦古典明朝体 (非商业使用) W5" charset="-122"/>
              </a:rPr>
              <a:t>Pretrain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 the classifier on the train dataset.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  <a:p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2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.</a:t>
            </a:r>
            <a:r>
              <a:rPr lang="en-US" altLang="zh-CN" sz="2400">
                <a:solidFill>
                  <a:srgbClr val="FF0000"/>
                </a:solidFill>
                <a:latin typeface="文悦古典明朝体 (非商业使用) W5" charset="-122"/>
                <a:ea typeface="文悦古典明朝体 (非商业使用) W5" charset="-122"/>
              </a:rPr>
              <a:t> </a:t>
            </a:r>
            <a:r>
              <a:rPr lang="en-US" altLang="zh-CN" sz="2400">
                <a:solidFill>
                  <a:schemeClr val="tx1"/>
                </a:solidFill>
                <a:latin typeface="文悦古典明朝体 (非商业使用) W5" charset="-122"/>
                <a:ea typeface="文悦古典明朝体 (非商业使用) W5" charset="-122"/>
              </a:rPr>
              <a:t>Use </a:t>
            </a:r>
            <a:r>
              <a:rPr lang="en-US" altLang="zh-CN" sz="2400">
                <a:solidFill>
                  <a:srgbClr val="FF0000"/>
                </a:solidFill>
                <a:latin typeface="文悦古典明朝体 (非商业使用) W5" charset="-122"/>
                <a:ea typeface="文悦古典明朝体 (非商业使用) W5" charset="-122"/>
              </a:rPr>
              <a:t>feature extracted</a:t>
            </a:r>
            <a:r>
              <a:rPr lang="en-US" altLang="zh-CN" sz="2400">
                <a:solidFill>
                  <a:schemeClr val="tx1"/>
                </a:solidFill>
                <a:latin typeface="文悦古典明朝体 (非商业使用) W5" charset="-122"/>
                <a:ea typeface="文悦古典明朝体 (非商业使用) W5" charset="-122"/>
              </a:rPr>
              <a:t> by the classifier to train </a:t>
            </a:r>
            <a:r>
              <a:rPr lang="en-US" altLang="zh-CN" sz="2400">
                <a:solidFill>
                  <a:srgbClr val="FF0000"/>
                </a:solidFill>
                <a:latin typeface="文悦古典明朝体 (非商业使用) W5" charset="-122"/>
                <a:ea typeface="文悦古典明朝体 (非商业使用) W5" charset="-122"/>
              </a:rPr>
              <a:t>generator and discriminator</a:t>
            </a:r>
            <a:r>
              <a:rPr lang="en-US" altLang="zh-CN" sz="2400">
                <a:solidFill>
                  <a:schemeClr val="tx1"/>
                </a:solidFill>
                <a:latin typeface="文悦古典明朝体 (非商业使用) W5" charset="-122"/>
                <a:ea typeface="文悦古典明朝体 (非商业使用) W5" charset="-122"/>
              </a:rPr>
              <a:t>.</a:t>
            </a:r>
            <a:endParaRPr lang="en-US" altLang="zh-CN" sz="2400">
              <a:solidFill>
                <a:schemeClr val="tx1"/>
              </a:solidFill>
              <a:latin typeface="文悦古典明朝体 (非商业使用) W5" charset="-122"/>
              <a:ea typeface="文悦古典明朝体 (非商业使用) W5" charset="-122"/>
            </a:endParaRPr>
          </a:p>
          <a:p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3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.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 Generate series of </a:t>
            </a:r>
            <a:r>
              <a:rPr lang="en-US" altLang="zh-CN" sz="2400">
                <a:solidFill>
                  <a:srgbClr val="FF0000"/>
                </a:solidFill>
                <a:latin typeface="文悦古典明朝体 (非商业使用) W5" charset="-122"/>
                <a:ea typeface="文悦古典明朝体 (非商业使用) W5" charset="-122"/>
              </a:rPr>
              <a:t>fake samples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 with the generator.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  <a:p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4.  Train a </a:t>
            </a:r>
            <a:r>
              <a:rPr lang="en-US" altLang="zh-CN" sz="2400">
                <a:solidFill>
                  <a:srgbClr val="FF0000"/>
                </a:solidFill>
                <a:latin typeface="文悦古典明朝体 (非商业使用) W5" charset="-122"/>
                <a:ea typeface="文悦古典明朝体 (非商业使用) W5" charset="-122"/>
              </a:rPr>
              <a:t>final classifier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 on the test dataset.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6422390" y="4843780"/>
            <a:ext cx="2797810" cy="622300"/>
            <a:chOff x="10159" y="8873"/>
            <a:chExt cx="4406" cy="980"/>
          </a:xfrm>
        </p:grpSpPr>
        <p:pic>
          <p:nvPicPr>
            <p:cNvPr id="40" name="图片 39" descr="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9" y="8873"/>
              <a:ext cx="4400" cy="980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10169" y="9001"/>
              <a:ext cx="4396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Different sample </a:t>
              </a:r>
              <a:r>
                <a:rPr 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numbers</a:t>
              </a:r>
              <a:endPara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350375" y="4813300"/>
            <a:ext cx="2794000" cy="622300"/>
            <a:chOff x="14526" y="2437"/>
            <a:chExt cx="4400" cy="980"/>
          </a:xfrm>
        </p:grpSpPr>
        <p:pic>
          <p:nvPicPr>
            <p:cNvPr id="37" name="图片 36" descr="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526" y="2437"/>
              <a:ext cx="4400" cy="980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15103" y="2613"/>
              <a:ext cx="299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Different set of lr</a:t>
              </a:r>
              <a:endPara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3620" y="1928495"/>
            <a:ext cx="6040755" cy="28206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102985" y="2124710"/>
            <a:ext cx="2536825" cy="1333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855585" y="3621405"/>
            <a:ext cx="1360805" cy="7747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716770" y="2287905"/>
            <a:ext cx="1360805" cy="7747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779000" y="3621405"/>
            <a:ext cx="2213610" cy="7747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1996530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3150" y="2084070"/>
            <a:ext cx="521970" cy="521970"/>
          </a:xfrm>
          <a:prstGeom prst="rect">
            <a:avLst/>
          </a:prstGeom>
        </p:spPr>
      </p:pic>
      <p:pic>
        <p:nvPicPr>
          <p:cNvPr id="17" name="图片 16" descr="1996530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35770" y="3108960"/>
            <a:ext cx="522605" cy="522605"/>
          </a:xfrm>
          <a:prstGeom prst="rect">
            <a:avLst/>
          </a:prstGeom>
        </p:spPr>
      </p:pic>
      <p:pic>
        <p:nvPicPr>
          <p:cNvPr id="18" name="图片 17" descr="31393935333436313b31393936353330383be695b0e5ad97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27765" y="3384550"/>
            <a:ext cx="521970" cy="5219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4" descr="dda6c3e4bb4d7cfd4ea903a9224b9f04"/>
          <p:cNvPicPr>
            <a:picLocks noChangeAspect="1"/>
          </p:cNvPicPr>
          <p:nvPr/>
        </p:nvPicPr>
        <p:blipFill>
          <a:blip r:embed="rId1"/>
          <a:srcRect l="25541" r="33487" b="55173"/>
          <a:stretch>
            <a:fillRect/>
          </a:stretch>
        </p:blipFill>
        <p:spPr>
          <a:xfrm>
            <a:off x="-9525" y="-24130"/>
            <a:ext cx="1466850" cy="3086735"/>
          </a:xfrm>
          <a:prstGeom prst="rect">
            <a:avLst/>
          </a:prstGeom>
        </p:spPr>
      </p:pic>
      <p:pic>
        <p:nvPicPr>
          <p:cNvPr id="28" name="图片 28" descr="dda6c3e4bb4d7cfd4ea903a9224b9f04"/>
          <p:cNvPicPr>
            <a:picLocks noChangeAspect="1"/>
          </p:cNvPicPr>
          <p:nvPr/>
        </p:nvPicPr>
        <p:blipFill>
          <a:blip r:embed="rId2"/>
          <a:srcRect l="26512" t="41405" r="4565"/>
          <a:stretch>
            <a:fillRect/>
          </a:stretch>
        </p:blipFill>
        <p:spPr>
          <a:xfrm rot="16200000" flipH="1">
            <a:off x="10700385" y="-409575"/>
            <a:ext cx="1175385" cy="1946275"/>
          </a:xfrm>
          <a:prstGeom prst="rect">
            <a:avLst/>
          </a:prstGeom>
        </p:spPr>
      </p:pic>
      <p:pic>
        <p:nvPicPr>
          <p:cNvPr id="29" name="图片 29" descr="dda6c3e4bb4d7cfd4ea903a9224b9f04"/>
          <p:cNvPicPr>
            <a:picLocks noChangeAspect="1"/>
          </p:cNvPicPr>
          <p:nvPr/>
        </p:nvPicPr>
        <p:blipFill>
          <a:blip r:embed="rId2"/>
          <a:srcRect t="41405" r="4565"/>
          <a:stretch>
            <a:fillRect/>
          </a:stretch>
        </p:blipFill>
        <p:spPr>
          <a:xfrm rot="3540000" flipH="1">
            <a:off x="11392535" y="4333240"/>
            <a:ext cx="2362200" cy="2824480"/>
          </a:xfrm>
          <a:prstGeom prst="rect">
            <a:avLst/>
          </a:prstGeom>
        </p:spPr>
      </p:pic>
      <p:pic>
        <p:nvPicPr>
          <p:cNvPr id="2" name="图片 14" descr="dda6c3e4bb4d7cfd4ea903a9224b9f04"/>
          <p:cNvPicPr>
            <a:picLocks noChangeAspect="1"/>
          </p:cNvPicPr>
          <p:nvPr/>
        </p:nvPicPr>
        <p:blipFill>
          <a:blip r:embed="rId1"/>
          <a:srcRect l="67825" t="14819" b="63076"/>
          <a:stretch>
            <a:fillRect/>
          </a:stretch>
        </p:blipFill>
        <p:spPr>
          <a:xfrm>
            <a:off x="824230" y="1653540"/>
            <a:ext cx="633095" cy="83693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84955" y="302895"/>
            <a:ext cx="4022090" cy="521970"/>
            <a:chOff x="6527" y="411"/>
            <a:chExt cx="6334" cy="822"/>
          </a:xfrm>
        </p:grpSpPr>
        <p:sp>
          <p:nvSpPr>
            <p:cNvPr id="3" name="文本框 2"/>
            <p:cNvSpPr txBox="1"/>
            <p:nvPr/>
          </p:nvSpPr>
          <p:spPr>
            <a:xfrm>
              <a:off x="7002" y="411"/>
              <a:ext cx="53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研究方法</a:t>
              </a:r>
              <a:r>
                <a:rPr lang="zh-CN" altLang="en-US" sz="28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介绍</a:t>
              </a:r>
              <a:endPara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pic>
          <p:nvPicPr>
            <p:cNvPr id="11" name="图片 10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5400000">
              <a:off x="12233" y="538"/>
              <a:ext cx="688" cy="567"/>
            </a:xfrm>
            <a:prstGeom prst="rect">
              <a:avLst/>
            </a:prstGeom>
          </p:spPr>
        </p:pic>
        <p:pic>
          <p:nvPicPr>
            <p:cNvPr id="12" name="图片 11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16200000">
              <a:off x="6466" y="538"/>
              <a:ext cx="689" cy="567"/>
            </a:xfrm>
            <a:prstGeom prst="rect">
              <a:avLst/>
            </a:prstGeom>
          </p:spPr>
        </p:pic>
      </p:grpSp>
      <p:sp>
        <p:nvSpPr>
          <p:cNvPr id="5" name="菱形 4"/>
          <p:cNvSpPr/>
          <p:nvPr/>
        </p:nvSpPr>
        <p:spPr>
          <a:xfrm>
            <a:off x="4367530" y="2139315"/>
            <a:ext cx="3456000" cy="3456000"/>
          </a:xfrm>
          <a:prstGeom prst="diamond">
            <a:avLst/>
          </a:prstGeom>
          <a:solidFill>
            <a:srgbClr val="64685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528820" y="2310130"/>
            <a:ext cx="1367790" cy="1367790"/>
          </a:xfrm>
          <a:prstGeom prst="roundRect">
            <a:avLst/>
          </a:prstGeom>
          <a:solidFill>
            <a:srgbClr val="64685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294120" y="2310130"/>
            <a:ext cx="1367790" cy="1367790"/>
          </a:xfrm>
          <a:prstGeom prst="roundRect">
            <a:avLst/>
          </a:prstGeom>
          <a:solidFill>
            <a:srgbClr val="64685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528820" y="4056380"/>
            <a:ext cx="1367790" cy="1367790"/>
          </a:xfrm>
          <a:prstGeom prst="roundRect">
            <a:avLst/>
          </a:prstGeom>
          <a:solidFill>
            <a:srgbClr val="64685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294120" y="4056380"/>
            <a:ext cx="1367790" cy="1367790"/>
          </a:xfrm>
          <a:prstGeom prst="roundRect">
            <a:avLst/>
          </a:prstGeom>
          <a:solidFill>
            <a:srgbClr val="64685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0" name="图片 29" descr="安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945" y="4443730"/>
            <a:ext cx="612140" cy="612140"/>
          </a:xfrm>
          <a:prstGeom prst="rect">
            <a:avLst/>
          </a:prstGeom>
          <a:solidFill>
            <a:srgbClr val="64685C"/>
          </a:solidFill>
        </p:spPr>
      </p:pic>
      <p:pic>
        <p:nvPicPr>
          <p:cNvPr id="31" name="图片 30" descr="规则引擎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645" y="2708910"/>
            <a:ext cx="612140" cy="612140"/>
          </a:xfrm>
          <a:prstGeom prst="rect">
            <a:avLst/>
          </a:prstGeom>
          <a:solidFill>
            <a:srgbClr val="64685C"/>
          </a:solidFill>
        </p:spPr>
      </p:pic>
      <p:pic>
        <p:nvPicPr>
          <p:cNvPr id="32" name="图片 31" descr="连接流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1945" y="2687955"/>
            <a:ext cx="612140" cy="612140"/>
          </a:xfrm>
          <a:prstGeom prst="rect">
            <a:avLst/>
          </a:prstGeom>
          <a:solidFill>
            <a:srgbClr val="64685C"/>
          </a:solidFill>
        </p:spPr>
      </p:pic>
      <p:pic>
        <p:nvPicPr>
          <p:cNvPr id="33" name="图片 32" descr="消息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6645" y="4443730"/>
            <a:ext cx="612140" cy="612140"/>
          </a:xfrm>
          <a:prstGeom prst="rect">
            <a:avLst/>
          </a:prstGeom>
          <a:solidFill>
            <a:srgbClr val="64685C"/>
          </a:solidFill>
        </p:spPr>
      </p:pic>
      <p:grpSp>
        <p:nvGrpSpPr>
          <p:cNvPr id="13" name="组合 12"/>
          <p:cNvGrpSpPr/>
          <p:nvPr/>
        </p:nvGrpSpPr>
        <p:grpSpPr>
          <a:xfrm>
            <a:off x="8375650" y="1953895"/>
            <a:ext cx="3538855" cy="1729105"/>
            <a:chOff x="1157" y="2551"/>
            <a:chExt cx="5573" cy="2723"/>
          </a:xfrm>
        </p:grpSpPr>
        <p:sp>
          <p:nvSpPr>
            <p:cNvPr id="15" name="文本框 14"/>
            <p:cNvSpPr txBox="1"/>
            <p:nvPr/>
          </p:nvSpPr>
          <p:spPr>
            <a:xfrm>
              <a:off x="1157" y="2551"/>
              <a:ext cx="51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Semantic Embedding</a:t>
              </a:r>
              <a:endParaRPr lang="en-US" altLang="zh-CN" sz="28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57" y="3676"/>
              <a:ext cx="5573" cy="15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Vary model scales</a:t>
              </a:r>
              <a:endPara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cs typeface="Times New Roman" panose="02020603050405020304" charset="0"/>
                  <a:sym typeface="+mn-ea"/>
                </a:rPr>
                <a:t>Vary prediction paradigm</a:t>
              </a:r>
              <a:endPara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50" y="3441"/>
              <a:ext cx="680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376285" y="4252595"/>
            <a:ext cx="3538855" cy="1267460"/>
            <a:chOff x="1157" y="2551"/>
            <a:chExt cx="5573" cy="1996"/>
          </a:xfrm>
        </p:grpSpPr>
        <p:sp>
          <p:nvSpPr>
            <p:cNvPr id="19" name="文本框 18"/>
            <p:cNvSpPr txBox="1"/>
            <p:nvPr/>
          </p:nvSpPr>
          <p:spPr>
            <a:xfrm>
              <a:off x="1157" y="2551"/>
              <a:ext cx="516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800" b="1">
                  <a:solidFill>
                    <a:schemeClr val="tx1"/>
                  </a:solidFill>
                  <a:latin typeface="文悦古典明朝体 (非商业使用) W5" charset="-122"/>
                  <a:ea typeface="文悦古典明朝体 (非商业使用) W5" charset="-122"/>
                </a:rPr>
                <a:t>Experiment Settings</a:t>
              </a:r>
              <a:endParaRPr lang="en-US" altLang="zh-CN" sz="2800" b="1">
                <a:solidFill>
                  <a:schemeClr val="tx1"/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57" y="3676"/>
              <a:ext cx="5573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2000" b="1">
                  <a:solidFill>
                    <a:schemeClr val="tx1"/>
                  </a:solidFill>
                  <a:latin typeface="文悦古典明朝体 (非商业使用) W5" charset="-122"/>
                  <a:ea typeface="文悦古典明朝体 (非商业使用) W5" charset="-122"/>
                </a:rPr>
                <a:t>Raw data generation</a:t>
              </a:r>
              <a:endParaRPr lang="zh-CN" altLang="en-US" sz="2000" b="1">
                <a:solidFill>
                  <a:schemeClr val="tx1"/>
                </a:solidFill>
                <a:latin typeface="文悦古典明朝体 (非商业使用) W5" charset="-122"/>
                <a:ea typeface="文悦古典明朝体 (非商业使用) W5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350" y="3441"/>
              <a:ext cx="680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74650" y="1953895"/>
            <a:ext cx="3538855" cy="1729105"/>
            <a:chOff x="-3123" y="6351"/>
            <a:chExt cx="5573" cy="2723"/>
          </a:xfrm>
        </p:grpSpPr>
        <p:sp>
          <p:nvSpPr>
            <p:cNvPr id="23" name="文本框 22"/>
            <p:cNvSpPr txBox="1"/>
            <p:nvPr/>
          </p:nvSpPr>
          <p:spPr>
            <a:xfrm>
              <a:off x="-2414" y="6351"/>
              <a:ext cx="486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Sematic Relatedness</a:t>
              </a:r>
              <a:endParaRPr lang="zh-CN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-3123" y="7476"/>
              <a:ext cx="5573" cy="15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Vary model scales</a:t>
              </a:r>
              <a:endPara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Vary sim-mat generation</a:t>
              </a:r>
              <a:endPara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531" y="7241"/>
              <a:ext cx="680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46100" y="4253230"/>
            <a:ext cx="3538855" cy="1729105"/>
            <a:chOff x="-3123" y="6351"/>
            <a:chExt cx="5573" cy="2723"/>
          </a:xfrm>
        </p:grpSpPr>
        <p:sp>
          <p:nvSpPr>
            <p:cNvPr id="27" name="文本框 26"/>
            <p:cNvSpPr txBox="1"/>
            <p:nvPr/>
          </p:nvSpPr>
          <p:spPr>
            <a:xfrm>
              <a:off x="-2021" y="6351"/>
              <a:ext cx="447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Synthetic method</a:t>
              </a:r>
              <a:endParaRPr lang="en-US" altLang="zh-CN" sz="28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-3123" y="7476"/>
              <a:ext cx="5573" cy="15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Different learning rates</a:t>
              </a:r>
              <a:endPara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Different fake sample number</a:t>
              </a:r>
              <a:endPara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531" y="7241"/>
              <a:ext cx="680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4" descr="dda6c3e4bb4d7cfd4ea903a9224b9f04"/>
          <p:cNvPicPr>
            <a:picLocks noChangeAspect="1"/>
          </p:cNvPicPr>
          <p:nvPr/>
        </p:nvPicPr>
        <p:blipFill>
          <a:blip r:embed="rId1"/>
          <a:srcRect l="25541" r="33487" b="55173"/>
          <a:stretch>
            <a:fillRect/>
          </a:stretch>
        </p:blipFill>
        <p:spPr>
          <a:xfrm>
            <a:off x="-9525" y="-24130"/>
            <a:ext cx="1466850" cy="3086735"/>
          </a:xfrm>
          <a:prstGeom prst="rect">
            <a:avLst/>
          </a:prstGeom>
        </p:spPr>
      </p:pic>
      <p:pic>
        <p:nvPicPr>
          <p:cNvPr id="28" name="图片 28" descr="dda6c3e4bb4d7cfd4ea903a9224b9f04"/>
          <p:cNvPicPr>
            <a:picLocks noChangeAspect="1"/>
          </p:cNvPicPr>
          <p:nvPr/>
        </p:nvPicPr>
        <p:blipFill>
          <a:blip r:embed="rId2"/>
          <a:srcRect l="26512" t="41405" r="4565"/>
          <a:stretch>
            <a:fillRect/>
          </a:stretch>
        </p:blipFill>
        <p:spPr>
          <a:xfrm rot="16200000" flipH="1">
            <a:off x="10700385" y="-409575"/>
            <a:ext cx="1175385" cy="1946275"/>
          </a:xfrm>
          <a:prstGeom prst="rect">
            <a:avLst/>
          </a:prstGeom>
        </p:spPr>
      </p:pic>
      <p:pic>
        <p:nvPicPr>
          <p:cNvPr id="29" name="图片 29" descr="dda6c3e4bb4d7cfd4ea903a9224b9f04"/>
          <p:cNvPicPr>
            <a:picLocks noChangeAspect="1"/>
          </p:cNvPicPr>
          <p:nvPr/>
        </p:nvPicPr>
        <p:blipFill>
          <a:blip r:embed="rId2"/>
          <a:srcRect t="41405" r="4565"/>
          <a:stretch>
            <a:fillRect/>
          </a:stretch>
        </p:blipFill>
        <p:spPr>
          <a:xfrm rot="3540000" flipH="1">
            <a:off x="11392535" y="4333240"/>
            <a:ext cx="2362200" cy="2824480"/>
          </a:xfrm>
          <a:prstGeom prst="rect">
            <a:avLst/>
          </a:prstGeom>
        </p:spPr>
      </p:pic>
      <p:pic>
        <p:nvPicPr>
          <p:cNvPr id="2" name="图片 14" descr="dda6c3e4bb4d7cfd4ea903a9224b9f04"/>
          <p:cNvPicPr>
            <a:picLocks noChangeAspect="1"/>
          </p:cNvPicPr>
          <p:nvPr/>
        </p:nvPicPr>
        <p:blipFill>
          <a:blip r:embed="rId1"/>
          <a:srcRect l="67825" t="14819" b="63076"/>
          <a:stretch>
            <a:fillRect/>
          </a:stretch>
        </p:blipFill>
        <p:spPr>
          <a:xfrm>
            <a:off x="824230" y="1653540"/>
            <a:ext cx="633095" cy="83693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84955" y="302895"/>
            <a:ext cx="4022090" cy="521970"/>
            <a:chOff x="6527" y="411"/>
            <a:chExt cx="6334" cy="822"/>
          </a:xfrm>
        </p:grpSpPr>
        <p:sp>
          <p:nvSpPr>
            <p:cNvPr id="3" name="文本框 2"/>
            <p:cNvSpPr txBox="1"/>
            <p:nvPr/>
          </p:nvSpPr>
          <p:spPr>
            <a:xfrm>
              <a:off x="7002" y="411"/>
              <a:ext cx="53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实验</a:t>
              </a:r>
              <a:r>
                <a:rPr lang="zh-CN" altLang="en-US" sz="28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设定</a:t>
              </a:r>
              <a:endPara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pic>
          <p:nvPicPr>
            <p:cNvPr id="11" name="图片 10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5400000">
              <a:off x="12233" y="538"/>
              <a:ext cx="688" cy="567"/>
            </a:xfrm>
            <a:prstGeom prst="rect">
              <a:avLst/>
            </a:prstGeom>
          </p:spPr>
        </p:pic>
        <p:pic>
          <p:nvPicPr>
            <p:cNvPr id="12" name="图片 11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16200000">
              <a:off x="6466" y="538"/>
              <a:ext cx="689" cy="567"/>
            </a:xfrm>
            <a:prstGeom prst="rect">
              <a:avLst/>
            </a:prstGeom>
          </p:spPr>
        </p:pic>
      </p:grpSp>
      <p:sp>
        <p:nvSpPr>
          <p:cNvPr id="5" name="图形"/>
          <p:cNvSpPr/>
          <p:nvPr/>
        </p:nvSpPr>
        <p:spPr bwMode="auto">
          <a:xfrm rot="18900000">
            <a:off x="5376545" y="1794510"/>
            <a:ext cx="1746885" cy="1746885"/>
          </a:xfrm>
          <a:custGeom>
            <a:avLst/>
            <a:gdLst>
              <a:gd name="T0" fmla="*/ 720 w 720"/>
              <a:gd name="T1" fmla="*/ 275 h 720"/>
              <a:gd name="T2" fmla="*/ 643 w 720"/>
              <a:gd name="T3" fmla="*/ 352 h 720"/>
              <a:gd name="T4" fmla="*/ 643 w 720"/>
              <a:gd name="T5" fmla="*/ 352 h 720"/>
              <a:gd name="T6" fmla="*/ 603 w 720"/>
              <a:gd name="T7" fmla="*/ 336 h 720"/>
              <a:gd name="T8" fmla="*/ 569 w 720"/>
              <a:gd name="T9" fmla="*/ 313 h 720"/>
              <a:gd name="T10" fmla="*/ 543 w 720"/>
              <a:gd name="T11" fmla="*/ 356 h 720"/>
              <a:gd name="T12" fmla="*/ 542 w 720"/>
              <a:gd name="T13" fmla="*/ 365 h 720"/>
              <a:gd name="T14" fmla="*/ 542 w 720"/>
              <a:gd name="T15" fmla="*/ 542 h 720"/>
              <a:gd name="T16" fmla="*/ 542 w 720"/>
              <a:gd name="T17" fmla="*/ 542 h 720"/>
              <a:gd name="T18" fmla="*/ 356 w 720"/>
              <a:gd name="T19" fmla="*/ 542 h 720"/>
              <a:gd name="T20" fmla="*/ 345 w 720"/>
              <a:gd name="T21" fmla="*/ 543 h 720"/>
              <a:gd name="T22" fmla="*/ 296 w 720"/>
              <a:gd name="T23" fmla="*/ 572 h 720"/>
              <a:gd name="T24" fmla="*/ 314 w 720"/>
              <a:gd name="T25" fmla="*/ 610 h 720"/>
              <a:gd name="T26" fmla="*/ 320 w 720"/>
              <a:gd name="T27" fmla="*/ 617 h 720"/>
              <a:gd name="T28" fmla="*/ 335 w 720"/>
              <a:gd name="T29" fmla="*/ 652 h 720"/>
              <a:gd name="T30" fmla="*/ 266 w 720"/>
              <a:gd name="T31" fmla="*/ 720 h 720"/>
              <a:gd name="T32" fmla="*/ 198 w 720"/>
              <a:gd name="T33" fmla="*/ 652 h 720"/>
              <a:gd name="T34" fmla="*/ 198 w 720"/>
              <a:gd name="T35" fmla="*/ 652 h 720"/>
              <a:gd name="T36" fmla="*/ 212 w 720"/>
              <a:gd name="T37" fmla="*/ 617 h 720"/>
              <a:gd name="T38" fmla="*/ 219 w 720"/>
              <a:gd name="T39" fmla="*/ 610 h 720"/>
              <a:gd name="T40" fmla="*/ 237 w 720"/>
              <a:gd name="T41" fmla="*/ 572 h 720"/>
              <a:gd name="T42" fmla="*/ 187 w 720"/>
              <a:gd name="T43" fmla="*/ 543 h 720"/>
              <a:gd name="T44" fmla="*/ 177 w 720"/>
              <a:gd name="T45" fmla="*/ 542 h 720"/>
              <a:gd name="T46" fmla="*/ 0 w 720"/>
              <a:gd name="T47" fmla="*/ 542 h 720"/>
              <a:gd name="T48" fmla="*/ 0 w 720"/>
              <a:gd name="T49" fmla="*/ 365 h 720"/>
              <a:gd name="T50" fmla="*/ 1 w 720"/>
              <a:gd name="T51" fmla="*/ 358 h 720"/>
              <a:gd name="T52" fmla="*/ 19 w 720"/>
              <a:gd name="T53" fmla="*/ 321 h 720"/>
              <a:gd name="T54" fmla="*/ 40 w 720"/>
              <a:gd name="T55" fmla="*/ 335 h 720"/>
              <a:gd name="T56" fmla="*/ 47 w 720"/>
              <a:gd name="T57" fmla="*/ 342 h 720"/>
              <a:gd name="T58" fmla="*/ 92 w 720"/>
              <a:gd name="T59" fmla="*/ 360 h 720"/>
              <a:gd name="T60" fmla="*/ 93 w 720"/>
              <a:gd name="T61" fmla="*/ 360 h 720"/>
              <a:gd name="T62" fmla="*/ 178 w 720"/>
              <a:gd name="T63" fmla="*/ 275 h 720"/>
              <a:gd name="T64" fmla="*/ 93 w 720"/>
              <a:gd name="T65" fmla="*/ 190 h 720"/>
              <a:gd name="T66" fmla="*/ 92 w 720"/>
              <a:gd name="T67" fmla="*/ 190 h 720"/>
              <a:gd name="T68" fmla="*/ 47 w 720"/>
              <a:gd name="T69" fmla="*/ 209 h 720"/>
              <a:gd name="T70" fmla="*/ 40 w 720"/>
              <a:gd name="T71" fmla="*/ 215 h 720"/>
              <a:gd name="T72" fmla="*/ 19 w 720"/>
              <a:gd name="T73" fmla="*/ 230 h 720"/>
              <a:gd name="T74" fmla="*/ 1 w 720"/>
              <a:gd name="T75" fmla="*/ 193 h 720"/>
              <a:gd name="T76" fmla="*/ 0 w 720"/>
              <a:gd name="T77" fmla="*/ 186 h 720"/>
              <a:gd name="T78" fmla="*/ 0 w 720"/>
              <a:gd name="T79" fmla="*/ 0 h 720"/>
              <a:gd name="T80" fmla="*/ 177 w 720"/>
              <a:gd name="T81" fmla="*/ 0 h 720"/>
              <a:gd name="T82" fmla="*/ 186 w 720"/>
              <a:gd name="T83" fmla="*/ 1 h 720"/>
              <a:gd name="T84" fmla="*/ 206 w 720"/>
              <a:gd name="T85" fmla="*/ 61 h 720"/>
              <a:gd name="T86" fmla="*/ 190 w 720"/>
              <a:gd name="T87" fmla="*/ 102 h 720"/>
              <a:gd name="T88" fmla="*/ 266 w 720"/>
              <a:gd name="T89" fmla="*/ 179 h 720"/>
              <a:gd name="T90" fmla="*/ 343 w 720"/>
              <a:gd name="T91" fmla="*/ 102 h 720"/>
              <a:gd name="T92" fmla="*/ 327 w 720"/>
              <a:gd name="T93" fmla="*/ 61 h 720"/>
              <a:gd name="T94" fmla="*/ 347 w 720"/>
              <a:gd name="T95" fmla="*/ 1 h 720"/>
              <a:gd name="T96" fmla="*/ 356 w 720"/>
              <a:gd name="T97" fmla="*/ 0 h 720"/>
              <a:gd name="T98" fmla="*/ 542 w 720"/>
              <a:gd name="T99" fmla="*/ 0 h 720"/>
              <a:gd name="T100" fmla="*/ 542 w 720"/>
              <a:gd name="T101" fmla="*/ 186 h 720"/>
              <a:gd name="T102" fmla="*/ 543 w 720"/>
              <a:gd name="T103" fmla="*/ 194 h 720"/>
              <a:gd name="T104" fmla="*/ 569 w 720"/>
              <a:gd name="T105" fmla="*/ 238 h 720"/>
              <a:gd name="T106" fmla="*/ 603 w 720"/>
              <a:gd name="T107" fmla="*/ 215 h 720"/>
              <a:gd name="T108" fmla="*/ 642 w 720"/>
              <a:gd name="T109" fmla="*/ 199 h 720"/>
              <a:gd name="T110" fmla="*/ 643 w 720"/>
              <a:gd name="T111" fmla="*/ 199 h 720"/>
              <a:gd name="T112" fmla="*/ 720 w 720"/>
              <a:gd name="T113" fmla="*/ 275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0" h="720">
                <a:moveTo>
                  <a:pt x="720" y="275"/>
                </a:moveTo>
                <a:cubicBezTo>
                  <a:pt x="720" y="318"/>
                  <a:pt x="686" y="352"/>
                  <a:pt x="643" y="352"/>
                </a:cubicBezTo>
                <a:cubicBezTo>
                  <a:pt x="643" y="352"/>
                  <a:pt x="643" y="352"/>
                  <a:pt x="643" y="352"/>
                </a:cubicBezTo>
                <a:cubicBezTo>
                  <a:pt x="639" y="352"/>
                  <a:pt x="621" y="351"/>
                  <a:pt x="603" y="336"/>
                </a:cubicBezTo>
                <a:cubicBezTo>
                  <a:pt x="592" y="327"/>
                  <a:pt x="580" y="313"/>
                  <a:pt x="569" y="313"/>
                </a:cubicBezTo>
                <a:cubicBezTo>
                  <a:pt x="559" y="313"/>
                  <a:pt x="550" y="323"/>
                  <a:pt x="543" y="356"/>
                </a:cubicBezTo>
                <a:cubicBezTo>
                  <a:pt x="542" y="359"/>
                  <a:pt x="542" y="362"/>
                  <a:pt x="542" y="365"/>
                </a:cubicBezTo>
                <a:cubicBezTo>
                  <a:pt x="542" y="542"/>
                  <a:pt x="542" y="542"/>
                  <a:pt x="542" y="542"/>
                </a:cubicBezTo>
                <a:cubicBezTo>
                  <a:pt x="542" y="542"/>
                  <a:pt x="542" y="542"/>
                  <a:pt x="542" y="542"/>
                </a:cubicBezTo>
                <a:cubicBezTo>
                  <a:pt x="356" y="542"/>
                  <a:pt x="356" y="542"/>
                  <a:pt x="356" y="542"/>
                </a:cubicBezTo>
                <a:cubicBezTo>
                  <a:pt x="352" y="542"/>
                  <a:pt x="349" y="543"/>
                  <a:pt x="345" y="543"/>
                </a:cubicBezTo>
                <a:cubicBezTo>
                  <a:pt x="315" y="550"/>
                  <a:pt x="300" y="559"/>
                  <a:pt x="296" y="572"/>
                </a:cubicBezTo>
                <a:cubicBezTo>
                  <a:pt x="292" y="586"/>
                  <a:pt x="304" y="599"/>
                  <a:pt x="314" y="610"/>
                </a:cubicBezTo>
                <a:cubicBezTo>
                  <a:pt x="316" y="613"/>
                  <a:pt x="318" y="615"/>
                  <a:pt x="320" y="617"/>
                </a:cubicBezTo>
                <a:cubicBezTo>
                  <a:pt x="335" y="634"/>
                  <a:pt x="335" y="651"/>
                  <a:pt x="335" y="652"/>
                </a:cubicBezTo>
                <a:cubicBezTo>
                  <a:pt x="335" y="690"/>
                  <a:pt x="304" y="720"/>
                  <a:pt x="266" y="720"/>
                </a:cubicBezTo>
                <a:cubicBezTo>
                  <a:pt x="229" y="720"/>
                  <a:pt x="198" y="690"/>
                  <a:pt x="198" y="652"/>
                </a:cubicBezTo>
                <a:cubicBezTo>
                  <a:pt x="198" y="652"/>
                  <a:pt x="198" y="652"/>
                  <a:pt x="198" y="652"/>
                </a:cubicBezTo>
                <a:cubicBezTo>
                  <a:pt x="198" y="651"/>
                  <a:pt x="197" y="634"/>
                  <a:pt x="212" y="617"/>
                </a:cubicBezTo>
                <a:cubicBezTo>
                  <a:pt x="214" y="615"/>
                  <a:pt x="216" y="613"/>
                  <a:pt x="219" y="610"/>
                </a:cubicBezTo>
                <a:cubicBezTo>
                  <a:pt x="229" y="599"/>
                  <a:pt x="241" y="586"/>
                  <a:pt x="237" y="572"/>
                </a:cubicBezTo>
                <a:cubicBezTo>
                  <a:pt x="233" y="559"/>
                  <a:pt x="217" y="550"/>
                  <a:pt x="187" y="543"/>
                </a:cubicBezTo>
                <a:cubicBezTo>
                  <a:pt x="184" y="543"/>
                  <a:pt x="180" y="542"/>
                  <a:pt x="177" y="542"/>
                </a:cubicBezTo>
                <a:cubicBezTo>
                  <a:pt x="0" y="542"/>
                  <a:pt x="0" y="542"/>
                  <a:pt x="0" y="542"/>
                </a:cubicBezTo>
                <a:cubicBezTo>
                  <a:pt x="0" y="365"/>
                  <a:pt x="0" y="365"/>
                  <a:pt x="0" y="365"/>
                </a:cubicBezTo>
                <a:cubicBezTo>
                  <a:pt x="0" y="363"/>
                  <a:pt x="0" y="360"/>
                  <a:pt x="1" y="358"/>
                </a:cubicBezTo>
                <a:cubicBezTo>
                  <a:pt x="8" y="324"/>
                  <a:pt x="17" y="321"/>
                  <a:pt x="19" y="321"/>
                </a:cubicBezTo>
                <a:cubicBezTo>
                  <a:pt x="24" y="321"/>
                  <a:pt x="33" y="329"/>
                  <a:pt x="40" y="335"/>
                </a:cubicBezTo>
                <a:cubicBezTo>
                  <a:pt x="42" y="338"/>
                  <a:pt x="45" y="340"/>
                  <a:pt x="47" y="342"/>
                </a:cubicBezTo>
                <a:cubicBezTo>
                  <a:pt x="67" y="359"/>
                  <a:pt x="87" y="360"/>
                  <a:pt x="92" y="360"/>
                </a:cubicBezTo>
                <a:cubicBezTo>
                  <a:pt x="93" y="360"/>
                  <a:pt x="93" y="360"/>
                  <a:pt x="93" y="360"/>
                </a:cubicBezTo>
                <a:cubicBezTo>
                  <a:pt x="140" y="360"/>
                  <a:pt x="178" y="322"/>
                  <a:pt x="178" y="275"/>
                </a:cubicBezTo>
                <a:cubicBezTo>
                  <a:pt x="178" y="229"/>
                  <a:pt x="140" y="190"/>
                  <a:pt x="93" y="190"/>
                </a:cubicBezTo>
                <a:cubicBezTo>
                  <a:pt x="92" y="190"/>
                  <a:pt x="92" y="190"/>
                  <a:pt x="92" y="190"/>
                </a:cubicBezTo>
                <a:cubicBezTo>
                  <a:pt x="87" y="190"/>
                  <a:pt x="67" y="192"/>
                  <a:pt x="47" y="209"/>
                </a:cubicBezTo>
                <a:cubicBezTo>
                  <a:pt x="45" y="211"/>
                  <a:pt x="42" y="213"/>
                  <a:pt x="40" y="215"/>
                </a:cubicBezTo>
                <a:cubicBezTo>
                  <a:pt x="33" y="222"/>
                  <a:pt x="24" y="230"/>
                  <a:pt x="19" y="230"/>
                </a:cubicBezTo>
                <a:cubicBezTo>
                  <a:pt x="17" y="230"/>
                  <a:pt x="8" y="227"/>
                  <a:pt x="1" y="193"/>
                </a:cubicBezTo>
                <a:cubicBezTo>
                  <a:pt x="0" y="190"/>
                  <a:pt x="0" y="188"/>
                  <a:pt x="0" y="186"/>
                </a:cubicBezTo>
                <a:cubicBezTo>
                  <a:pt x="0" y="0"/>
                  <a:pt x="0" y="0"/>
                  <a:pt x="0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180" y="0"/>
                  <a:pt x="183" y="1"/>
                  <a:pt x="186" y="1"/>
                </a:cubicBezTo>
                <a:cubicBezTo>
                  <a:pt x="257" y="18"/>
                  <a:pt x="223" y="42"/>
                  <a:pt x="206" y="61"/>
                </a:cubicBezTo>
                <a:cubicBezTo>
                  <a:pt x="189" y="82"/>
                  <a:pt x="190" y="102"/>
                  <a:pt x="190" y="102"/>
                </a:cubicBezTo>
                <a:cubicBezTo>
                  <a:pt x="190" y="144"/>
                  <a:pt x="224" y="179"/>
                  <a:pt x="266" y="179"/>
                </a:cubicBezTo>
                <a:cubicBezTo>
                  <a:pt x="309" y="179"/>
                  <a:pt x="343" y="144"/>
                  <a:pt x="343" y="102"/>
                </a:cubicBezTo>
                <a:cubicBezTo>
                  <a:pt x="343" y="102"/>
                  <a:pt x="344" y="82"/>
                  <a:pt x="327" y="61"/>
                </a:cubicBezTo>
                <a:cubicBezTo>
                  <a:pt x="310" y="42"/>
                  <a:pt x="276" y="18"/>
                  <a:pt x="347" y="1"/>
                </a:cubicBezTo>
                <a:cubicBezTo>
                  <a:pt x="350" y="1"/>
                  <a:pt x="353" y="0"/>
                  <a:pt x="356" y="0"/>
                </a:cubicBezTo>
                <a:cubicBezTo>
                  <a:pt x="542" y="0"/>
                  <a:pt x="542" y="0"/>
                  <a:pt x="542" y="0"/>
                </a:cubicBezTo>
                <a:cubicBezTo>
                  <a:pt x="542" y="186"/>
                  <a:pt x="542" y="186"/>
                  <a:pt x="542" y="186"/>
                </a:cubicBezTo>
                <a:cubicBezTo>
                  <a:pt x="542" y="189"/>
                  <a:pt x="542" y="192"/>
                  <a:pt x="543" y="194"/>
                </a:cubicBezTo>
                <a:cubicBezTo>
                  <a:pt x="550" y="228"/>
                  <a:pt x="559" y="238"/>
                  <a:pt x="569" y="238"/>
                </a:cubicBezTo>
                <a:cubicBezTo>
                  <a:pt x="580" y="238"/>
                  <a:pt x="592" y="224"/>
                  <a:pt x="603" y="215"/>
                </a:cubicBezTo>
                <a:cubicBezTo>
                  <a:pt x="620" y="200"/>
                  <a:pt x="638" y="199"/>
                  <a:pt x="642" y="199"/>
                </a:cubicBezTo>
                <a:cubicBezTo>
                  <a:pt x="643" y="199"/>
                  <a:pt x="643" y="199"/>
                  <a:pt x="643" y="199"/>
                </a:cubicBezTo>
                <a:cubicBezTo>
                  <a:pt x="686" y="199"/>
                  <a:pt x="720" y="233"/>
                  <a:pt x="720" y="275"/>
                </a:cubicBezTo>
                <a:close/>
              </a:path>
            </a:pathLst>
          </a:custGeom>
          <a:solidFill>
            <a:srgbClr val="394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1600" dirty="0">
              <a:solidFill>
                <a:srgbClr val="222A35"/>
              </a:solidFill>
              <a:latin typeface="微软雅黑" charset="-122"/>
            </a:endParaRPr>
          </a:p>
        </p:txBody>
      </p:sp>
      <p:sp>
        <p:nvSpPr>
          <p:cNvPr id="6" name="图形"/>
          <p:cNvSpPr/>
          <p:nvPr/>
        </p:nvSpPr>
        <p:spPr bwMode="auto">
          <a:xfrm rot="18900000">
            <a:off x="6028055" y="3059430"/>
            <a:ext cx="1750060" cy="1746885"/>
          </a:xfrm>
          <a:custGeom>
            <a:avLst/>
            <a:gdLst>
              <a:gd name="T0" fmla="*/ 720 w 721"/>
              <a:gd name="T1" fmla="*/ 356 h 720"/>
              <a:gd name="T2" fmla="*/ 721 w 721"/>
              <a:gd name="T3" fmla="*/ 542 h 720"/>
              <a:gd name="T4" fmla="*/ 535 w 721"/>
              <a:gd name="T5" fmla="*/ 542 h 720"/>
              <a:gd name="T6" fmla="*/ 526 w 721"/>
              <a:gd name="T7" fmla="*/ 543 h 720"/>
              <a:gd name="T8" fmla="*/ 506 w 721"/>
              <a:gd name="T9" fmla="*/ 603 h 720"/>
              <a:gd name="T10" fmla="*/ 522 w 721"/>
              <a:gd name="T11" fmla="*/ 643 h 720"/>
              <a:gd name="T12" fmla="*/ 445 w 721"/>
              <a:gd name="T13" fmla="*/ 720 h 720"/>
              <a:gd name="T14" fmla="*/ 369 w 721"/>
              <a:gd name="T15" fmla="*/ 643 h 720"/>
              <a:gd name="T16" fmla="*/ 385 w 721"/>
              <a:gd name="T17" fmla="*/ 603 h 720"/>
              <a:gd name="T18" fmla="*/ 365 w 721"/>
              <a:gd name="T19" fmla="*/ 543 h 720"/>
              <a:gd name="T20" fmla="*/ 356 w 721"/>
              <a:gd name="T21" fmla="*/ 542 h 720"/>
              <a:gd name="T22" fmla="*/ 179 w 721"/>
              <a:gd name="T23" fmla="*/ 542 h 720"/>
              <a:gd name="T24" fmla="*/ 179 w 721"/>
              <a:gd name="T25" fmla="*/ 356 h 720"/>
              <a:gd name="T26" fmla="*/ 177 w 721"/>
              <a:gd name="T27" fmla="*/ 346 h 720"/>
              <a:gd name="T28" fmla="*/ 143 w 721"/>
              <a:gd name="T29" fmla="*/ 296 h 720"/>
              <a:gd name="T30" fmla="*/ 110 w 721"/>
              <a:gd name="T31" fmla="*/ 314 h 720"/>
              <a:gd name="T32" fmla="*/ 104 w 721"/>
              <a:gd name="T33" fmla="*/ 321 h 720"/>
              <a:gd name="T34" fmla="*/ 69 w 721"/>
              <a:gd name="T35" fmla="*/ 335 h 720"/>
              <a:gd name="T36" fmla="*/ 68 w 721"/>
              <a:gd name="T37" fmla="*/ 335 h 720"/>
              <a:gd name="T38" fmla="*/ 0 w 721"/>
              <a:gd name="T39" fmla="*/ 267 h 720"/>
              <a:gd name="T40" fmla="*/ 68 w 721"/>
              <a:gd name="T41" fmla="*/ 198 h 720"/>
              <a:gd name="T42" fmla="*/ 69 w 721"/>
              <a:gd name="T43" fmla="*/ 198 h 720"/>
              <a:gd name="T44" fmla="*/ 82 w 721"/>
              <a:gd name="T45" fmla="*/ 200 h 720"/>
              <a:gd name="T46" fmla="*/ 104 w 721"/>
              <a:gd name="T47" fmla="*/ 213 h 720"/>
              <a:gd name="T48" fmla="*/ 110 w 721"/>
              <a:gd name="T49" fmla="*/ 219 h 720"/>
              <a:gd name="T50" fmla="*/ 143 w 721"/>
              <a:gd name="T51" fmla="*/ 238 h 720"/>
              <a:gd name="T52" fmla="*/ 177 w 721"/>
              <a:gd name="T53" fmla="*/ 188 h 720"/>
              <a:gd name="T54" fmla="*/ 179 w 721"/>
              <a:gd name="T55" fmla="*/ 177 h 720"/>
              <a:gd name="T56" fmla="*/ 179 w 721"/>
              <a:gd name="T57" fmla="*/ 0 h 720"/>
              <a:gd name="T58" fmla="*/ 179 w 721"/>
              <a:gd name="T59" fmla="*/ 0 h 720"/>
              <a:gd name="T60" fmla="*/ 179 w 721"/>
              <a:gd name="T61" fmla="*/ 0 h 720"/>
              <a:gd name="T62" fmla="*/ 356 w 721"/>
              <a:gd name="T63" fmla="*/ 0 h 720"/>
              <a:gd name="T64" fmla="*/ 363 w 721"/>
              <a:gd name="T65" fmla="*/ 1 h 720"/>
              <a:gd name="T66" fmla="*/ 400 w 721"/>
              <a:gd name="T67" fmla="*/ 18 h 720"/>
              <a:gd name="T68" fmla="*/ 386 w 721"/>
              <a:gd name="T69" fmla="*/ 40 h 720"/>
              <a:gd name="T70" fmla="*/ 379 w 721"/>
              <a:gd name="T71" fmla="*/ 47 h 720"/>
              <a:gd name="T72" fmla="*/ 360 w 721"/>
              <a:gd name="T73" fmla="*/ 93 h 720"/>
              <a:gd name="T74" fmla="*/ 445 w 721"/>
              <a:gd name="T75" fmla="*/ 178 h 720"/>
              <a:gd name="T76" fmla="*/ 530 w 721"/>
              <a:gd name="T77" fmla="*/ 93 h 720"/>
              <a:gd name="T78" fmla="*/ 512 w 721"/>
              <a:gd name="T79" fmla="*/ 47 h 720"/>
              <a:gd name="T80" fmla="*/ 505 w 721"/>
              <a:gd name="T81" fmla="*/ 40 h 720"/>
              <a:gd name="T82" fmla="*/ 491 w 721"/>
              <a:gd name="T83" fmla="*/ 18 h 720"/>
              <a:gd name="T84" fmla="*/ 528 w 721"/>
              <a:gd name="T85" fmla="*/ 1 h 720"/>
              <a:gd name="T86" fmla="*/ 535 w 721"/>
              <a:gd name="T87" fmla="*/ 0 h 720"/>
              <a:gd name="T88" fmla="*/ 721 w 721"/>
              <a:gd name="T89" fmla="*/ 0 h 720"/>
              <a:gd name="T90" fmla="*/ 720 w 721"/>
              <a:gd name="T91" fmla="*/ 177 h 720"/>
              <a:gd name="T92" fmla="*/ 719 w 721"/>
              <a:gd name="T93" fmla="*/ 186 h 720"/>
              <a:gd name="T94" fmla="*/ 693 w 721"/>
              <a:gd name="T95" fmla="*/ 229 h 720"/>
              <a:gd name="T96" fmla="*/ 659 w 721"/>
              <a:gd name="T97" fmla="*/ 206 h 720"/>
              <a:gd name="T98" fmla="*/ 620 w 721"/>
              <a:gd name="T99" fmla="*/ 190 h 720"/>
              <a:gd name="T100" fmla="*/ 619 w 721"/>
              <a:gd name="T101" fmla="*/ 190 h 720"/>
              <a:gd name="T102" fmla="*/ 542 w 721"/>
              <a:gd name="T103" fmla="*/ 267 h 720"/>
              <a:gd name="T104" fmla="*/ 619 w 721"/>
              <a:gd name="T105" fmla="*/ 343 h 720"/>
              <a:gd name="T106" fmla="*/ 620 w 721"/>
              <a:gd name="T107" fmla="*/ 343 h 720"/>
              <a:gd name="T108" fmla="*/ 659 w 721"/>
              <a:gd name="T109" fmla="*/ 327 h 720"/>
              <a:gd name="T110" fmla="*/ 693 w 721"/>
              <a:gd name="T111" fmla="*/ 304 h 720"/>
              <a:gd name="T112" fmla="*/ 719 w 721"/>
              <a:gd name="T113" fmla="*/ 348 h 720"/>
              <a:gd name="T114" fmla="*/ 720 w 721"/>
              <a:gd name="T115" fmla="*/ 356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21" h="720">
                <a:moveTo>
                  <a:pt x="720" y="356"/>
                </a:moveTo>
                <a:cubicBezTo>
                  <a:pt x="721" y="542"/>
                  <a:pt x="721" y="542"/>
                  <a:pt x="721" y="542"/>
                </a:cubicBezTo>
                <a:cubicBezTo>
                  <a:pt x="535" y="542"/>
                  <a:pt x="535" y="542"/>
                  <a:pt x="535" y="542"/>
                </a:cubicBezTo>
                <a:cubicBezTo>
                  <a:pt x="532" y="542"/>
                  <a:pt x="529" y="542"/>
                  <a:pt x="526" y="543"/>
                </a:cubicBezTo>
                <a:cubicBezTo>
                  <a:pt x="455" y="559"/>
                  <a:pt x="489" y="583"/>
                  <a:pt x="506" y="603"/>
                </a:cubicBezTo>
                <a:cubicBezTo>
                  <a:pt x="523" y="623"/>
                  <a:pt x="522" y="643"/>
                  <a:pt x="522" y="643"/>
                </a:cubicBezTo>
                <a:cubicBezTo>
                  <a:pt x="522" y="686"/>
                  <a:pt x="488" y="720"/>
                  <a:pt x="445" y="720"/>
                </a:cubicBezTo>
                <a:cubicBezTo>
                  <a:pt x="403" y="720"/>
                  <a:pt x="369" y="686"/>
                  <a:pt x="369" y="643"/>
                </a:cubicBezTo>
                <a:cubicBezTo>
                  <a:pt x="369" y="643"/>
                  <a:pt x="368" y="623"/>
                  <a:pt x="385" y="603"/>
                </a:cubicBezTo>
                <a:cubicBezTo>
                  <a:pt x="402" y="583"/>
                  <a:pt x="436" y="559"/>
                  <a:pt x="365" y="543"/>
                </a:cubicBezTo>
                <a:cubicBezTo>
                  <a:pt x="362" y="542"/>
                  <a:pt x="359" y="542"/>
                  <a:pt x="356" y="542"/>
                </a:cubicBezTo>
                <a:cubicBezTo>
                  <a:pt x="179" y="542"/>
                  <a:pt x="179" y="542"/>
                  <a:pt x="179" y="542"/>
                </a:cubicBezTo>
                <a:cubicBezTo>
                  <a:pt x="179" y="356"/>
                  <a:pt x="179" y="356"/>
                  <a:pt x="179" y="356"/>
                </a:cubicBezTo>
                <a:cubicBezTo>
                  <a:pt x="179" y="353"/>
                  <a:pt x="178" y="349"/>
                  <a:pt x="177" y="346"/>
                </a:cubicBezTo>
                <a:cubicBezTo>
                  <a:pt x="172" y="322"/>
                  <a:pt x="163" y="296"/>
                  <a:pt x="143" y="296"/>
                </a:cubicBezTo>
                <a:cubicBezTo>
                  <a:pt x="131" y="296"/>
                  <a:pt x="120" y="305"/>
                  <a:pt x="110" y="314"/>
                </a:cubicBezTo>
                <a:cubicBezTo>
                  <a:pt x="108" y="317"/>
                  <a:pt x="106" y="319"/>
                  <a:pt x="104" y="321"/>
                </a:cubicBezTo>
                <a:cubicBezTo>
                  <a:pt x="88" y="334"/>
                  <a:pt x="72" y="335"/>
                  <a:pt x="69" y="335"/>
                </a:cubicBezTo>
                <a:cubicBezTo>
                  <a:pt x="68" y="335"/>
                  <a:pt x="68" y="335"/>
                  <a:pt x="68" y="335"/>
                </a:cubicBezTo>
                <a:cubicBezTo>
                  <a:pt x="31" y="335"/>
                  <a:pt x="0" y="304"/>
                  <a:pt x="0" y="267"/>
                </a:cubicBezTo>
                <a:cubicBezTo>
                  <a:pt x="0" y="229"/>
                  <a:pt x="31" y="198"/>
                  <a:pt x="68" y="198"/>
                </a:cubicBezTo>
                <a:cubicBezTo>
                  <a:pt x="69" y="198"/>
                  <a:pt x="69" y="198"/>
                  <a:pt x="69" y="198"/>
                </a:cubicBezTo>
                <a:cubicBezTo>
                  <a:pt x="71" y="198"/>
                  <a:pt x="75" y="199"/>
                  <a:pt x="82" y="200"/>
                </a:cubicBezTo>
                <a:cubicBezTo>
                  <a:pt x="88" y="202"/>
                  <a:pt x="96" y="206"/>
                  <a:pt x="104" y="213"/>
                </a:cubicBezTo>
                <a:cubicBezTo>
                  <a:pt x="106" y="215"/>
                  <a:pt x="108" y="217"/>
                  <a:pt x="110" y="219"/>
                </a:cubicBezTo>
                <a:cubicBezTo>
                  <a:pt x="120" y="228"/>
                  <a:pt x="131" y="238"/>
                  <a:pt x="143" y="238"/>
                </a:cubicBezTo>
                <a:cubicBezTo>
                  <a:pt x="163" y="238"/>
                  <a:pt x="172" y="211"/>
                  <a:pt x="177" y="188"/>
                </a:cubicBezTo>
                <a:cubicBezTo>
                  <a:pt x="178" y="184"/>
                  <a:pt x="179" y="181"/>
                  <a:pt x="179" y="177"/>
                </a:cubicBezTo>
                <a:cubicBezTo>
                  <a:pt x="179" y="0"/>
                  <a:pt x="179" y="0"/>
                  <a:pt x="179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58" y="0"/>
                  <a:pt x="360" y="0"/>
                  <a:pt x="363" y="1"/>
                </a:cubicBezTo>
                <a:cubicBezTo>
                  <a:pt x="394" y="8"/>
                  <a:pt x="399" y="16"/>
                  <a:pt x="400" y="18"/>
                </a:cubicBezTo>
                <a:cubicBezTo>
                  <a:pt x="401" y="23"/>
                  <a:pt x="392" y="33"/>
                  <a:pt x="386" y="40"/>
                </a:cubicBezTo>
                <a:cubicBezTo>
                  <a:pt x="383" y="42"/>
                  <a:pt x="381" y="45"/>
                  <a:pt x="379" y="47"/>
                </a:cubicBezTo>
                <a:cubicBezTo>
                  <a:pt x="360" y="69"/>
                  <a:pt x="360" y="90"/>
                  <a:pt x="360" y="93"/>
                </a:cubicBezTo>
                <a:cubicBezTo>
                  <a:pt x="360" y="140"/>
                  <a:pt x="399" y="178"/>
                  <a:pt x="445" y="178"/>
                </a:cubicBezTo>
                <a:cubicBezTo>
                  <a:pt x="492" y="178"/>
                  <a:pt x="530" y="140"/>
                  <a:pt x="530" y="93"/>
                </a:cubicBezTo>
                <a:cubicBezTo>
                  <a:pt x="530" y="90"/>
                  <a:pt x="531" y="68"/>
                  <a:pt x="512" y="47"/>
                </a:cubicBezTo>
                <a:cubicBezTo>
                  <a:pt x="510" y="45"/>
                  <a:pt x="508" y="42"/>
                  <a:pt x="505" y="40"/>
                </a:cubicBezTo>
                <a:cubicBezTo>
                  <a:pt x="499" y="33"/>
                  <a:pt x="490" y="23"/>
                  <a:pt x="491" y="18"/>
                </a:cubicBezTo>
                <a:cubicBezTo>
                  <a:pt x="492" y="16"/>
                  <a:pt x="497" y="8"/>
                  <a:pt x="528" y="1"/>
                </a:cubicBezTo>
                <a:cubicBezTo>
                  <a:pt x="530" y="0"/>
                  <a:pt x="533" y="0"/>
                  <a:pt x="535" y="0"/>
                </a:cubicBezTo>
                <a:cubicBezTo>
                  <a:pt x="721" y="0"/>
                  <a:pt x="721" y="0"/>
                  <a:pt x="721" y="0"/>
                </a:cubicBezTo>
                <a:cubicBezTo>
                  <a:pt x="720" y="177"/>
                  <a:pt x="720" y="177"/>
                  <a:pt x="720" y="177"/>
                </a:cubicBezTo>
                <a:cubicBezTo>
                  <a:pt x="720" y="180"/>
                  <a:pt x="720" y="183"/>
                  <a:pt x="719" y="186"/>
                </a:cubicBezTo>
                <a:cubicBezTo>
                  <a:pt x="712" y="219"/>
                  <a:pt x="703" y="229"/>
                  <a:pt x="693" y="229"/>
                </a:cubicBezTo>
                <a:cubicBezTo>
                  <a:pt x="682" y="229"/>
                  <a:pt x="670" y="215"/>
                  <a:pt x="659" y="206"/>
                </a:cubicBezTo>
                <a:cubicBezTo>
                  <a:pt x="642" y="191"/>
                  <a:pt x="624" y="190"/>
                  <a:pt x="620" y="190"/>
                </a:cubicBezTo>
                <a:cubicBezTo>
                  <a:pt x="619" y="190"/>
                  <a:pt x="619" y="190"/>
                  <a:pt x="619" y="190"/>
                </a:cubicBezTo>
                <a:cubicBezTo>
                  <a:pt x="576" y="190"/>
                  <a:pt x="542" y="224"/>
                  <a:pt x="542" y="267"/>
                </a:cubicBezTo>
                <a:cubicBezTo>
                  <a:pt x="542" y="309"/>
                  <a:pt x="576" y="343"/>
                  <a:pt x="619" y="343"/>
                </a:cubicBezTo>
                <a:cubicBezTo>
                  <a:pt x="619" y="343"/>
                  <a:pt x="619" y="343"/>
                  <a:pt x="620" y="343"/>
                </a:cubicBezTo>
                <a:cubicBezTo>
                  <a:pt x="623" y="343"/>
                  <a:pt x="641" y="342"/>
                  <a:pt x="659" y="327"/>
                </a:cubicBezTo>
                <a:cubicBezTo>
                  <a:pt x="670" y="318"/>
                  <a:pt x="682" y="304"/>
                  <a:pt x="693" y="304"/>
                </a:cubicBezTo>
                <a:cubicBezTo>
                  <a:pt x="703" y="304"/>
                  <a:pt x="712" y="314"/>
                  <a:pt x="719" y="348"/>
                </a:cubicBezTo>
                <a:cubicBezTo>
                  <a:pt x="720" y="350"/>
                  <a:pt x="720" y="353"/>
                  <a:pt x="720" y="356"/>
                </a:cubicBezTo>
                <a:close/>
              </a:path>
            </a:pathLst>
          </a:custGeom>
          <a:solidFill>
            <a:srgbClr val="646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1600" dirty="0">
              <a:solidFill>
                <a:srgbClr val="222A35"/>
              </a:solidFill>
              <a:latin typeface="微软雅黑" charset="-122"/>
            </a:endParaRPr>
          </a:p>
        </p:txBody>
      </p:sp>
      <p:sp>
        <p:nvSpPr>
          <p:cNvPr id="7" name="图形"/>
          <p:cNvSpPr/>
          <p:nvPr/>
        </p:nvSpPr>
        <p:spPr bwMode="auto">
          <a:xfrm rot="18900000">
            <a:off x="4765675" y="3713480"/>
            <a:ext cx="1746885" cy="1746885"/>
          </a:xfrm>
          <a:custGeom>
            <a:avLst/>
            <a:gdLst>
              <a:gd name="T0" fmla="*/ 720 w 720"/>
              <a:gd name="T1" fmla="*/ 534 h 720"/>
              <a:gd name="T2" fmla="*/ 720 w 720"/>
              <a:gd name="T3" fmla="*/ 720 h 720"/>
              <a:gd name="T4" fmla="*/ 720 w 720"/>
              <a:gd name="T5" fmla="*/ 720 h 720"/>
              <a:gd name="T6" fmla="*/ 543 w 720"/>
              <a:gd name="T7" fmla="*/ 720 h 720"/>
              <a:gd name="T8" fmla="*/ 534 w 720"/>
              <a:gd name="T9" fmla="*/ 719 h 720"/>
              <a:gd name="T10" fmla="*/ 513 w 720"/>
              <a:gd name="T11" fmla="*/ 659 h 720"/>
              <a:gd name="T12" fmla="*/ 530 w 720"/>
              <a:gd name="T13" fmla="*/ 618 h 720"/>
              <a:gd name="T14" fmla="*/ 453 w 720"/>
              <a:gd name="T15" fmla="*/ 541 h 720"/>
              <a:gd name="T16" fmla="*/ 376 w 720"/>
              <a:gd name="T17" fmla="*/ 618 h 720"/>
              <a:gd name="T18" fmla="*/ 393 w 720"/>
              <a:gd name="T19" fmla="*/ 659 h 720"/>
              <a:gd name="T20" fmla="*/ 372 w 720"/>
              <a:gd name="T21" fmla="*/ 719 h 720"/>
              <a:gd name="T22" fmla="*/ 363 w 720"/>
              <a:gd name="T23" fmla="*/ 720 h 720"/>
              <a:gd name="T24" fmla="*/ 178 w 720"/>
              <a:gd name="T25" fmla="*/ 720 h 720"/>
              <a:gd name="T26" fmla="*/ 178 w 720"/>
              <a:gd name="T27" fmla="*/ 534 h 720"/>
              <a:gd name="T28" fmla="*/ 177 w 720"/>
              <a:gd name="T29" fmla="*/ 526 h 720"/>
              <a:gd name="T30" fmla="*/ 150 w 720"/>
              <a:gd name="T31" fmla="*/ 482 h 720"/>
              <a:gd name="T32" fmla="*/ 117 w 720"/>
              <a:gd name="T33" fmla="*/ 505 h 720"/>
              <a:gd name="T34" fmla="*/ 77 w 720"/>
              <a:gd name="T35" fmla="*/ 521 h 720"/>
              <a:gd name="T36" fmla="*/ 76 w 720"/>
              <a:gd name="T37" fmla="*/ 521 h 720"/>
              <a:gd name="T38" fmla="*/ 0 w 720"/>
              <a:gd name="T39" fmla="*/ 445 h 720"/>
              <a:gd name="T40" fmla="*/ 76 w 720"/>
              <a:gd name="T41" fmla="*/ 368 h 720"/>
              <a:gd name="T42" fmla="*/ 77 w 720"/>
              <a:gd name="T43" fmla="*/ 368 h 720"/>
              <a:gd name="T44" fmla="*/ 117 w 720"/>
              <a:gd name="T45" fmla="*/ 384 h 720"/>
              <a:gd name="T46" fmla="*/ 150 w 720"/>
              <a:gd name="T47" fmla="*/ 407 h 720"/>
              <a:gd name="T48" fmla="*/ 177 w 720"/>
              <a:gd name="T49" fmla="*/ 364 h 720"/>
              <a:gd name="T50" fmla="*/ 178 w 720"/>
              <a:gd name="T51" fmla="*/ 355 h 720"/>
              <a:gd name="T52" fmla="*/ 178 w 720"/>
              <a:gd name="T53" fmla="*/ 178 h 720"/>
              <a:gd name="T54" fmla="*/ 363 w 720"/>
              <a:gd name="T55" fmla="*/ 178 h 720"/>
              <a:gd name="T56" fmla="*/ 374 w 720"/>
              <a:gd name="T57" fmla="*/ 177 h 720"/>
              <a:gd name="T58" fmla="*/ 423 w 720"/>
              <a:gd name="T59" fmla="*/ 148 h 720"/>
              <a:gd name="T60" fmla="*/ 405 w 720"/>
              <a:gd name="T61" fmla="*/ 110 h 720"/>
              <a:gd name="T62" fmla="*/ 399 w 720"/>
              <a:gd name="T63" fmla="*/ 103 h 720"/>
              <a:gd name="T64" fmla="*/ 385 w 720"/>
              <a:gd name="T65" fmla="*/ 68 h 720"/>
              <a:gd name="T66" fmla="*/ 453 w 720"/>
              <a:gd name="T67" fmla="*/ 0 h 720"/>
              <a:gd name="T68" fmla="*/ 521 w 720"/>
              <a:gd name="T69" fmla="*/ 68 h 720"/>
              <a:gd name="T70" fmla="*/ 521 w 720"/>
              <a:gd name="T71" fmla="*/ 68 h 720"/>
              <a:gd name="T72" fmla="*/ 507 w 720"/>
              <a:gd name="T73" fmla="*/ 103 h 720"/>
              <a:gd name="T74" fmla="*/ 501 w 720"/>
              <a:gd name="T75" fmla="*/ 110 h 720"/>
              <a:gd name="T76" fmla="*/ 483 w 720"/>
              <a:gd name="T77" fmla="*/ 148 h 720"/>
              <a:gd name="T78" fmla="*/ 532 w 720"/>
              <a:gd name="T79" fmla="*/ 177 h 720"/>
              <a:gd name="T80" fmla="*/ 543 w 720"/>
              <a:gd name="T81" fmla="*/ 178 h 720"/>
              <a:gd name="T82" fmla="*/ 720 w 720"/>
              <a:gd name="T83" fmla="*/ 178 h 720"/>
              <a:gd name="T84" fmla="*/ 720 w 720"/>
              <a:gd name="T85" fmla="*/ 355 h 720"/>
              <a:gd name="T86" fmla="*/ 719 w 720"/>
              <a:gd name="T87" fmla="*/ 362 h 720"/>
              <a:gd name="T88" fmla="*/ 701 w 720"/>
              <a:gd name="T89" fmla="*/ 399 h 720"/>
              <a:gd name="T90" fmla="*/ 680 w 720"/>
              <a:gd name="T91" fmla="*/ 385 h 720"/>
              <a:gd name="T92" fmla="*/ 672 w 720"/>
              <a:gd name="T93" fmla="*/ 378 h 720"/>
              <a:gd name="T94" fmla="*/ 627 w 720"/>
              <a:gd name="T95" fmla="*/ 360 h 720"/>
              <a:gd name="T96" fmla="*/ 626 w 720"/>
              <a:gd name="T97" fmla="*/ 360 h 720"/>
              <a:gd name="T98" fmla="*/ 541 w 720"/>
              <a:gd name="T99" fmla="*/ 445 h 720"/>
              <a:gd name="T100" fmla="*/ 626 w 720"/>
              <a:gd name="T101" fmla="*/ 530 h 720"/>
              <a:gd name="T102" fmla="*/ 627 w 720"/>
              <a:gd name="T103" fmla="*/ 530 h 720"/>
              <a:gd name="T104" fmla="*/ 673 w 720"/>
              <a:gd name="T105" fmla="*/ 511 h 720"/>
              <a:gd name="T106" fmla="*/ 680 w 720"/>
              <a:gd name="T107" fmla="*/ 505 h 720"/>
              <a:gd name="T108" fmla="*/ 701 w 720"/>
              <a:gd name="T109" fmla="*/ 490 h 720"/>
              <a:gd name="T110" fmla="*/ 719 w 720"/>
              <a:gd name="T111" fmla="*/ 527 h 720"/>
              <a:gd name="T112" fmla="*/ 720 w 720"/>
              <a:gd name="T113" fmla="*/ 534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0" h="720">
                <a:moveTo>
                  <a:pt x="720" y="534"/>
                </a:moveTo>
                <a:cubicBezTo>
                  <a:pt x="720" y="720"/>
                  <a:pt x="720" y="720"/>
                  <a:pt x="720" y="720"/>
                </a:cubicBezTo>
                <a:cubicBezTo>
                  <a:pt x="720" y="720"/>
                  <a:pt x="720" y="720"/>
                  <a:pt x="720" y="720"/>
                </a:cubicBezTo>
                <a:cubicBezTo>
                  <a:pt x="543" y="720"/>
                  <a:pt x="543" y="720"/>
                  <a:pt x="543" y="720"/>
                </a:cubicBezTo>
                <a:cubicBezTo>
                  <a:pt x="540" y="720"/>
                  <a:pt x="537" y="719"/>
                  <a:pt x="534" y="719"/>
                </a:cubicBezTo>
                <a:cubicBezTo>
                  <a:pt x="463" y="702"/>
                  <a:pt x="496" y="678"/>
                  <a:pt x="513" y="659"/>
                </a:cubicBezTo>
                <a:cubicBezTo>
                  <a:pt x="531" y="639"/>
                  <a:pt x="530" y="618"/>
                  <a:pt x="530" y="618"/>
                </a:cubicBezTo>
                <a:cubicBezTo>
                  <a:pt x="530" y="576"/>
                  <a:pt x="495" y="541"/>
                  <a:pt x="453" y="541"/>
                </a:cubicBezTo>
                <a:cubicBezTo>
                  <a:pt x="411" y="541"/>
                  <a:pt x="376" y="576"/>
                  <a:pt x="376" y="618"/>
                </a:cubicBezTo>
                <a:cubicBezTo>
                  <a:pt x="376" y="618"/>
                  <a:pt x="375" y="639"/>
                  <a:pt x="393" y="659"/>
                </a:cubicBezTo>
                <a:cubicBezTo>
                  <a:pt x="410" y="678"/>
                  <a:pt x="444" y="702"/>
                  <a:pt x="372" y="719"/>
                </a:cubicBezTo>
                <a:cubicBezTo>
                  <a:pt x="369" y="719"/>
                  <a:pt x="366" y="720"/>
                  <a:pt x="363" y="720"/>
                </a:cubicBezTo>
                <a:cubicBezTo>
                  <a:pt x="178" y="720"/>
                  <a:pt x="178" y="720"/>
                  <a:pt x="178" y="720"/>
                </a:cubicBezTo>
                <a:cubicBezTo>
                  <a:pt x="178" y="534"/>
                  <a:pt x="178" y="534"/>
                  <a:pt x="178" y="534"/>
                </a:cubicBezTo>
                <a:cubicBezTo>
                  <a:pt x="178" y="531"/>
                  <a:pt x="178" y="528"/>
                  <a:pt x="177" y="526"/>
                </a:cubicBezTo>
                <a:cubicBezTo>
                  <a:pt x="169" y="492"/>
                  <a:pt x="160" y="482"/>
                  <a:pt x="150" y="482"/>
                </a:cubicBezTo>
                <a:cubicBezTo>
                  <a:pt x="139" y="482"/>
                  <a:pt x="127" y="496"/>
                  <a:pt x="117" y="505"/>
                </a:cubicBezTo>
                <a:cubicBezTo>
                  <a:pt x="99" y="520"/>
                  <a:pt x="81" y="521"/>
                  <a:pt x="77" y="521"/>
                </a:cubicBezTo>
                <a:cubicBezTo>
                  <a:pt x="77" y="521"/>
                  <a:pt x="76" y="521"/>
                  <a:pt x="76" y="521"/>
                </a:cubicBezTo>
                <a:cubicBezTo>
                  <a:pt x="34" y="521"/>
                  <a:pt x="0" y="487"/>
                  <a:pt x="0" y="445"/>
                </a:cubicBezTo>
                <a:cubicBezTo>
                  <a:pt x="0" y="402"/>
                  <a:pt x="34" y="368"/>
                  <a:pt x="76" y="368"/>
                </a:cubicBezTo>
                <a:cubicBezTo>
                  <a:pt x="76" y="368"/>
                  <a:pt x="76" y="368"/>
                  <a:pt x="77" y="368"/>
                </a:cubicBezTo>
                <a:cubicBezTo>
                  <a:pt x="81" y="368"/>
                  <a:pt x="99" y="369"/>
                  <a:pt x="117" y="384"/>
                </a:cubicBezTo>
                <a:cubicBezTo>
                  <a:pt x="127" y="393"/>
                  <a:pt x="139" y="407"/>
                  <a:pt x="150" y="407"/>
                </a:cubicBezTo>
                <a:cubicBezTo>
                  <a:pt x="160" y="407"/>
                  <a:pt x="169" y="397"/>
                  <a:pt x="177" y="364"/>
                </a:cubicBezTo>
                <a:cubicBezTo>
                  <a:pt x="178" y="361"/>
                  <a:pt x="178" y="358"/>
                  <a:pt x="178" y="355"/>
                </a:cubicBezTo>
                <a:cubicBezTo>
                  <a:pt x="178" y="178"/>
                  <a:pt x="178" y="178"/>
                  <a:pt x="178" y="178"/>
                </a:cubicBezTo>
                <a:cubicBezTo>
                  <a:pt x="363" y="178"/>
                  <a:pt x="363" y="178"/>
                  <a:pt x="363" y="178"/>
                </a:cubicBezTo>
                <a:cubicBezTo>
                  <a:pt x="367" y="178"/>
                  <a:pt x="371" y="177"/>
                  <a:pt x="374" y="177"/>
                </a:cubicBezTo>
                <a:cubicBezTo>
                  <a:pt x="404" y="170"/>
                  <a:pt x="419" y="161"/>
                  <a:pt x="423" y="148"/>
                </a:cubicBezTo>
                <a:cubicBezTo>
                  <a:pt x="428" y="134"/>
                  <a:pt x="416" y="121"/>
                  <a:pt x="405" y="110"/>
                </a:cubicBezTo>
                <a:cubicBezTo>
                  <a:pt x="403" y="107"/>
                  <a:pt x="401" y="105"/>
                  <a:pt x="399" y="103"/>
                </a:cubicBezTo>
                <a:cubicBezTo>
                  <a:pt x="384" y="86"/>
                  <a:pt x="385" y="69"/>
                  <a:pt x="385" y="68"/>
                </a:cubicBezTo>
                <a:cubicBezTo>
                  <a:pt x="385" y="30"/>
                  <a:pt x="415" y="0"/>
                  <a:pt x="453" y="0"/>
                </a:cubicBezTo>
                <a:cubicBezTo>
                  <a:pt x="491" y="0"/>
                  <a:pt x="521" y="30"/>
                  <a:pt x="521" y="68"/>
                </a:cubicBezTo>
                <a:cubicBezTo>
                  <a:pt x="521" y="68"/>
                  <a:pt x="521" y="68"/>
                  <a:pt x="521" y="68"/>
                </a:cubicBezTo>
                <a:cubicBezTo>
                  <a:pt x="521" y="69"/>
                  <a:pt x="522" y="86"/>
                  <a:pt x="507" y="103"/>
                </a:cubicBezTo>
                <a:cubicBezTo>
                  <a:pt x="505" y="105"/>
                  <a:pt x="503" y="107"/>
                  <a:pt x="501" y="110"/>
                </a:cubicBezTo>
                <a:cubicBezTo>
                  <a:pt x="490" y="121"/>
                  <a:pt x="479" y="134"/>
                  <a:pt x="483" y="148"/>
                </a:cubicBezTo>
                <a:cubicBezTo>
                  <a:pt x="487" y="161"/>
                  <a:pt x="502" y="170"/>
                  <a:pt x="532" y="177"/>
                </a:cubicBezTo>
                <a:cubicBezTo>
                  <a:pt x="536" y="177"/>
                  <a:pt x="539" y="178"/>
                  <a:pt x="543" y="178"/>
                </a:cubicBezTo>
                <a:cubicBezTo>
                  <a:pt x="720" y="178"/>
                  <a:pt x="720" y="178"/>
                  <a:pt x="720" y="178"/>
                </a:cubicBezTo>
                <a:cubicBezTo>
                  <a:pt x="720" y="355"/>
                  <a:pt x="720" y="355"/>
                  <a:pt x="720" y="355"/>
                </a:cubicBezTo>
                <a:cubicBezTo>
                  <a:pt x="720" y="357"/>
                  <a:pt x="720" y="360"/>
                  <a:pt x="719" y="362"/>
                </a:cubicBezTo>
                <a:cubicBezTo>
                  <a:pt x="711" y="396"/>
                  <a:pt x="703" y="399"/>
                  <a:pt x="701" y="399"/>
                </a:cubicBezTo>
                <a:cubicBezTo>
                  <a:pt x="695" y="399"/>
                  <a:pt x="687" y="391"/>
                  <a:pt x="680" y="385"/>
                </a:cubicBezTo>
                <a:cubicBezTo>
                  <a:pt x="677" y="382"/>
                  <a:pt x="675" y="380"/>
                  <a:pt x="672" y="378"/>
                </a:cubicBezTo>
                <a:cubicBezTo>
                  <a:pt x="653" y="361"/>
                  <a:pt x="633" y="360"/>
                  <a:pt x="627" y="360"/>
                </a:cubicBezTo>
                <a:cubicBezTo>
                  <a:pt x="626" y="360"/>
                  <a:pt x="626" y="360"/>
                  <a:pt x="626" y="360"/>
                </a:cubicBezTo>
                <a:cubicBezTo>
                  <a:pt x="580" y="360"/>
                  <a:pt x="541" y="398"/>
                  <a:pt x="541" y="445"/>
                </a:cubicBezTo>
                <a:cubicBezTo>
                  <a:pt x="541" y="491"/>
                  <a:pt x="580" y="530"/>
                  <a:pt x="626" y="530"/>
                </a:cubicBezTo>
                <a:cubicBezTo>
                  <a:pt x="627" y="530"/>
                  <a:pt x="627" y="530"/>
                  <a:pt x="627" y="530"/>
                </a:cubicBezTo>
                <a:cubicBezTo>
                  <a:pt x="633" y="530"/>
                  <a:pt x="653" y="528"/>
                  <a:pt x="673" y="511"/>
                </a:cubicBezTo>
                <a:cubicBezTo>
                  <a:pt x="675" y="509"/>
                  <a:pt x="677" y="507"/>
                  <a:pt x="680" y="505"/>
                </a:cubicBezTo>
                <a:cubicBezTo>
                  <a:pt x="687" y="498"/>
                  <a:pt x="695" y="490"/>
                  <a:pt x="701" y="490"/>
                </a:cubicBezTo>
                <a:cubicBezTo>
                  <a:pt x="703" y="490"/>
                  <a:pt x="711" y="493"/>
                  <a:pt x="719" y="527"/>
                </a:cubicBezTo>
                <a:cubicBezTo>
                  <a:pt x="720" y="530"/>
                  <a:pt x="720" y="532"/>
                  <a:pt x="720" y="534"/>
                </a:cubicBezTo>
                <a:close/>
              </a:path>
            </a:pathLst>
          </a:custGeom>
          <a:solidFill>
            <a:srgbClr val="394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1600" dirty="0">
              <a:solidFill>
                <a:srgbClr val="222A35"/>
              </a:solidFill>
              <a:latin typeface="微软雅黑" charset="-122"/>
            </a:endParaRPr>
          </a:p>
        </p:txBody>
      </p:sp>
      <p:sp>
        <p:nvSpPr>
          <p:cNvPr id="8" name="图形"/>
          <p:cNvSpPr/>
          <p:nvPr/>
        </p:nvSpPr>
        <p:spPr bwMode="auto">
          <a:xfrm rot="18900000">
            <a:off x="4112895" y="2448560"/>
            <a:ext cx="1746885" cy="1746885"/>
          </a:xfrm>
          <a:custGeom>
            <a:avLst/>
            <a:gdLst>
              <a:gd name="T0" fmla="*/ 720 w 720"/>
              <a:gd name="T1" fmla="*/ 453 h 720"/>
              <a:gd name="T2" fmla="*/ 652 w 720"/>
              <a:gd name="T3" fmla="*/ 522 h 720"/>
              <a:gd name="T4" fmla="*/ 652 w 720"/>
              <a:gd name="T5" fmla="*/ 522 h 720"/>
              <a:gd name="T6" fmla="*/ 639 w 720"/>
              <a:gd name="T7" fmla="*/ 520 h 720"/>
              <a:gd name="T8" fmla="*/ 617 w 720"/>
              <a:gd name="T9" fmla="*/ 507 h 720"/>
              <a:gd name="T10" fmla="*/ 610 w 720"/>
              <a:gd name="T11" fmla="*/ 501 h 720"/>
              <a:gd name="T12" fmla="*/ 578 w 720"/>
              <a:gd name="T13" fmla="*/ 482 h 720"/>
              <a:gd name="T14" fmla="*/ 543 w 720"/>
              <a:gd name="T15" fmla="*/ 532 h 720"/>
              <a:gd name="T16" fmla="*/ 542 w 720"/>
              <a:gd name="T17" fmla="*/ 543 h 720"/>
              <a:gd name="T18" fmla="*/ 542 w 720"/>
              <a:gd name="T19" fmla="*/ 720 h 720"/>
              <a:gd name="T20" fmla="*/ 542 w 720"/>
              <a:gd name="T21" fmla="*/ 720 h 720"/>
              <a:gd name="T22" fmla="*/ 542 w 720"/>
              <a:gd name="T23" fmla="*/ 720 h 720"/>
              <a:gd name="T24" fmla="*/ 365 w 720"/>
              <a:gd name="T25" fmla="*/ 720 h 720"/>
              <a:gd name="T26" fmla="*/ 358 w 720"/>
              <a:gd name="T27" fmla="*/ 719 h 720"/>
              <a:gd name="T28" fmla="*/ 321 w 720"/>
              <a:gd name="T29" fmla="*/ 702 h 720"/>
              <a:gd name="T30" fmla="*/ 335 w 720"/>
              <a:gd name="T31" fmla="*/ 680 h 720"/>
              <a:gd name="T32" fmla="*/ 342 w 720"/>
              <a:gd name="T33" fmla="*/ 673 h 720"/>
              <a:gd name="T34" fmla="*/ 360 w 720"/>
              <a:gd name="T35" fmla="*/ 627 h 720"/>
              <a:gd name="T36" fmla="*/ 275 w 720"/>
              <a:gd name="T37" fmla="*/ 542 h 720"/>
              <a:gd name="T38" fmla="*/ 190 w 720"/>
              <a:gd name="T39" fmla="*/ 627 h 720"/>
              <a:gd name="T40" fmla="*/ 208 w 720"/>
              <a:gd name="T41" fmla="*/ 673 h 720"/>
              <a:gd name="T42" fmla="*/ 215 w 720"/>
              <a:gd name="T43" fmla="*/ 680 h 720"/>
              <a:gd name="T44" fmla="*/ 229 w 720"/>
              <a:gd name="T45" fmla="*/ 702 h 720"/>
              <a:gd name="T46" fmla="*/ 192 w 720"/>
              <a:gd name="T47" fmla="*/ 719 h 720"/>
              <a:gd name="T48" fmla="*/ 185 w 720"/>
              <a:gd name="T49" fmla="*/ 720 h 720"/>
              <a:gd name="T50" fmla="*/ 0 w 720"/>
              <a:gd name="T51" fmla="*/ 720 h 720"/>
              <a:gd name="T52" fmla="*/ 0 w 720"/>
              <a:gd name="T53" fmla="*/ 543 h 720"/>
              <a:gd name="T54" fmla="*/ 1 w 720"/>
              <a:gd name="T55" fmla="*/ 534 h 720"/>
              <a:gd name="T56" fmla="*/ 28 w 720"/>
              <a:gd name="T57" fmla="*/ 491 h 720"/>
              <a:gd name="T58" fmla="*/ 61 w 720"/>
              <a:gd name="T59" fmla="*/ 514 h 720"/>
              <a:gd name="T60" fmla="*/ 101 w 720"/>
              <a:gd name="T61" fmla="*/ 530 h 720"/>
              <a:gd name="T62" fmla="*/ 102 w 720"/>
              <a:gd name="T63" fmla="*/ 530 h 720"/>
              <a:gd name="T64" fmla="*/ 178 w 720"/>
              <a:gd name="T65" fmla="*/ 453 h 720"/>
              <a:gd name="T66" fmla="*/ 102 w 720"/>
              <a:gd name="T67" fmla="*/ 377 h 720"/>
              <a:gd name="T68" fmla="*/ 101 w 720"/>
              <a:gd name="T69" fmla="*/ 377 h 720"/>
              <a:gd name="T70" fmla="*/ 61 w 720"/>
              <a:gd name="T71" fmla="*/ 393 h 720"/>
              <a:gd name="T72" fmla="*/ 28 w 720"/>
              <a:gd name="T73" fmla="*/ 416 h 720"/>
              <a:gd name="T74" fmla="*/ 1 w 720"/>
              <a:gd name="T75" fmla="*/ 373 h 720"/>
              <a:gd name="T76" fmla="*/ 0 w 720"/>
              <a:gd name="T77" fmla="*/ 364 h 720"/>
              <a:gd name="T78" fmla="*/ 0 w 720"/>
              <a:gd name="T79" fmla="*/ 178 h 720"/>
              <a:gd name="T80" fmla="*/ 185 w 720"/>
              <a:gd name="T81" fmla="*/ 178 h 720"/>
              <a:gd name="T82" fmla="*/ 194 w 720"/>
              <a:gd name="T83" fmla="*/ 177 h 720"/>
              <a:gd name="T84" fmla="*/ 215 w 720"/>
              <a:gd name="T85" fmla="*/ 117 h 720"/>
              <a:gd name="T86" fmla="*/ 198 w 720"/>
              <a:gd name="T87" fmla="*/ 77 h 720"/>
              <a:gd name="T88" fmla="*/ 275 w 720"/>
              <a:gd name="T89" fmla="*/ 0 h 720"/>
              <a:gd name="T90" fmla="*/ 352 w 720"/>
              <a:gd name="T91" fmla="*/ 77 h 720"/>
              <a:gd name="T92" fmla="*/ 335 w 720"/>
              <a:gd name="T93" fmla="*/ 117 h 720"/>
              <a:gd name="T94" fmla="*/ 356 w 720"/>
              <a:gd name="T95" fmla="*/ 177 h 720"/>
              <a:gd name="T96" fmla="*/ 365 w 720"/>
              <a:gd name="T97" fmla="*/ 178 h 720"/>
              <a:gd name="T98" fmla="*/ 542 w 720"/>
              <a:gd name="T99" fmla="*/ 178 h 720"/>
              <a:gd name="T100" fmla="*/ 542 w 720"/>
              <a:gd name="T101" fmla="*/ 364 h 720"/>
              <a:gd name="T102" fmla="*/ 543 w 720"/>
              <a:gd name="T103" fmla="*/ 374 h 720"/>
              <a:gd name="T104" fmla="*/ 578 w 720"/>
              <a:gd name="T105" fmla="*/ 424 h 720"/>
              <a:gd name="T106" fmla="*/ 610 w 720"/>
              <a:gd name="T107" fmla="*/ 406 h 720"/>
              <a:gd name="T108" fmla="*/ 617 w 720"/>
              <a:gd name="T109" fmla="*/ 399 h 720"/>
              <a:gd name="T110" fmla="*/ 651 w 720"/>
              <a:gd name="T111" fmla="*/ 385 h 720"/>
              <a:gd name="T112" fmla="*/ 652 w 720"/>
              <a:gd name="T113" fmla="*/ 385 h 720"/>
              <a:gd name="T114" fmla="*/ 720 w 720"/>
              <a:gd name="T115" fmla="*/ 45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20" h="720">
                <a:moveTo>
                  <a:pt x="720" y="453"/>
                </a:moveTo>
                <a:cubicBezTo>
                  <a:pt x="720" y="491"/>
                  <a:pt x="690" y="522"/>
                  <a:pt x="652" y="522"/>
                </a:cubicBezTo>
                <a:cubicBezTo>
                  <a:pt x="652" y="522"/>
                  <a:pt x="652" y="522"/>
                  <a:pt x="652" y="522"/>
                </a:cubicBezTo>
                <a:cubicBezTo>
                  <a:pt x="650" y="522"/>
                  <a:pt x="645" y="522"/>
                  <a:pt x="639" y="520"/>
                </a:cubicBezTo>
                <a:cubicBezTo>
                  <a:pt x="633" y="518"/>
                  <a:pt x="625" y="514"/>
                  <a:pt x="617" y="507"/>
                </a:cubicBezTo>
                <a:cubicBezTo>
                  <a:pt x="615" y="505"/>
                  <a:pt x="612" y="503"/>
                  <a:pt x="610" y="501"/>
                </a:cubicBezTo>
                <a:cubicBezTo>
                  <a:pt x="600" y="492"/>
                  <a:pt x="590" y="482"/>
                  <a:pt x="578" y="482"/>
                </a:cubicBezTo>
                <a:cubicBezTo>
                  <a:pt x="557" y="482"/>
                  <a:pt x="549" y="509"/>
                  <a:pt x="543" y="532"/>
                </a:cubicBezTo>
                <a:cubicBezTo>
                  <a:pt x="542" y="536"/>
                  <a:pt x="542" y="539"/>
                  <a:pt x="542" y="543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365" y="720"/>
                  <a:pt x="365" y="720"/>
                  <a:pt x="365" y="720"/>
                </a:cubicBezTo>
                <a:cubicBezTo>
                  <a:pt x="362" y="720"/>
                  <a:pt x="360" y="720"/>
                  <a:pt x="358" y="719"/>
                </a:cubicBezTo>
                <a:cubicBezTo>
                  <a:pt x="326" y="712"/>
                  <a:pt x="322" y="704"/>
                  <a:pt x="321" y="702"/>
                </a:cubicBezTo>
                <a:cubicBezTo>
                  <a:pt x="319" y="697"/>
                  <a:pt x="328" y="687"/>
                  <a:pt x="335" y="680"/>
                </a:cubicBezTo>
                <a:cubicBezTo>
                  <a:pt x="337" y="678"/>
                  <a:pt x="340" y="675"/>
                  <a:pt x="342" y="673"/>
                </a:cubicBezTo>
                <a:cubicBezTo>
                  <a:pt x="360" y="652"/>
                  <a:pt x="360" y="630"/>
                  <a:pt x="360" y="627"/>
                </a:cubicBezTo>
                <a:cubicBezTo>
                  <a:pt x="360" y="580"/>
                  <a:pt x="322" y="542"/>
                  <a:pt x="275" y="542"/>
                </a:cubicBezTo>
                <a:cubicBezTo>
                  <a:pt x="228" y="542"/>
                  <a:pt x="190" y="580"/>
                  <a:pt x="190" y="627"/>
                </a:cubicBezTo>
                <a:cubicBezTo>
                  <a:pt x="190" y="630"/>
                  <a:pt x="190" y="652"/>
                  <a:pt x="208" y="673"/>
                </a:cubicBezTo>
                <a:cubicBezTo>
                  <a:pt x="210" y="675"/>
                  <a:pt x="213" y="678"/>
                  <a:pt x="215" y="680"/>
                </a:cubicBezTo>
                <a:cubicBezTo>
                  <a:pt x="222" y="687"/>
                  <a:pt x="231" y="697"/>
                  <a:pt x="229" y="702"/>
                </a:cubicBezTo>
                <a:cubicBezTo>
                  <a:pt x="229" y="704"/>
                  <a:pt x="224" y="712"/>
                  <a:pt x="192" y="719"/>
                </a:cubicBezTo>
                <a:cubicBezTo>
                  <a:pt x="190" y="720"/>
                  <a:pt x="188" y="720"/>
                  <a:pt x="185" y="720"/>
                </a:cubicBezTo>
                <a:cubicBezTo>
                  <a:pt x="0" y="720"/>
                  <a:pt x="0" y="720"/>
                  <a:pt x="0" y="720"/>
                </a:cubicBezTo>
                <a:cubicBezTo>
                  <a:pt x="0" y="543"/>
                  <a:pt x="0" y="543"/>
                  <a:pt x="0" y="543"/>
                </a:cubicBezTo>
                <a:cubicBezTo>
                  <a:pt x="0" y="540"/>
                  <a:pt x="0" y="537"/>
                  <a:pt x="1" y="534"/>
                </a:cubicBezTo>
                <a:cubicBezTo>
                  <a:pt x="9" y="501"/>
                  <a:pt x="18" y="491"/>
                  <a:pt x="28" y="491"/>
                </a:cubicBezTo>
                <a:cubicBezTo>
                  <a:pt x="39" y="491"/>
                  <a:pt x="51" y="505"/>
                  <a:pt x="61" y="514"/>
                </a:cubicBezTo>
                <a:cubicBezTo>
                  <a:pt x="79" y="529"/>
                  <a:pt x="97" y="530"/>
                  <a:pt x="101" y="530"/>
                </a:cubicBezTo>
                <a:cubicBezTo>
                  <a:pt x="101" y="530"/>
                  <a:pt x="102" y="530"/>
                  <a:pt x="102" y="530"/>
                </a:cubicBezTo>
                <a:cubicBezTo>
                  <a:pt x="144" y="530"/>
                  <a:pt x="178" y="496"/>
                  <a:pt x="178" y="453"/>
                </a:cubicBezTo>
                <a:cubicBezTo>
                  <a:pt x="178" y="411"/>
                  <a:pt x="144" y="377"/>
                  <a:pt x="102" y="377"/>
                </a:cubicBezTo>
                <a:cubicBezTo>
                  <a:pt x="102" y="377"/>
                  <a:pt x="101" y="377"/>
                  <a:pt x="101" y="377"/>
                </a:cubicBezTo>
                <a:cubicBezTo>
                  <a:pt x="97" y="377"/>
                  <a:pt x="79" y="378"/>
                  <a:pt x="61" y="393"/>
                </a:cubicBezTo>
                <a:cubicBezTo>
                  <a:pt x="51" y="402"/>
                  <a:pt x="39" y="416"/>
                  <a:pt x="28" y="416"/>
                </a:cubicBezTo>
                <a:cubicBezTo>
                  <a:pt x="18" y="416"/>
                  <a:pt x="9" y="406"/>
                  <a:pt x="1" y="373"/>
                </a:cubicBezTo>
                <a:cubicBezTo>
                  <a:pt x="0" y="370"/>
                  <a:pt x="0" y="367"/>
                  <a:pt x="0" y="364"/>
                </a:cubicBezTo>
                <a:cubicBezTo>
                  <a:pt x="0" y="178"/>
                  <a:pt x="0" y="178"/>
                  <a:pt x="0" y="178"/>
                </a:cubicBezTo>
                <a:cubicBezTo>
                  <a:pt x="185" y="178"/>
                  <a:pt x="185" y="178"/>
                  <a:pt x="185" y="178"/>
                </a:cubicBezTo>
                <a:cubicBezTo>
                  <a:pt x="188" y="178"/>
                  <a:pt x="191" y="178"/>
                  <a:pt x="194" y="177"/>
                </a:cubicBezTo>
                <a:cubicBezTo>
                  <a:pt x="266" y="161"/>
                  <a:pt x="232" y="137"/>
                  <a:pt x="215" y="117"/>
                </a:cubicBezTo>
                <a:cubicBezTo>
                  <a:pt x="197" y="97"/>
                  <a:pt x="198" y="77"/>
                  <a:pt x="198" y="77"/>
                </a:cubicBezTo>
                <a:cubicBezTo>
                  <a:pt x="198" y="34"/>
                  <a:pt x="233" y="0"/>
                  <a:pt x="275" y="0"/>
                </a:cubicBezTo>
                <a:cubicBezTo>
                  <a:pt x="317" y="0"/>
                  <a:pt x="352" y="34"/>
                  <a:pt x="352" y="77"/>
                </a:cubicBezTo>
                <a:cubicBezTo>
                  <a:pt x="352" y="77"/>
                  <a:pt x="353" y="97"/>
                  <a:pt x="335" y="117"/>
                </a:cubicBezTo>
                <a:cubicBezTo>
                  <a:pt x="318" y="137"/>
                  <a:pt x="285" y="161"/>
                  <a:pt x="356" y="177"/>
                </a:cubicBezTo>
                <a:cubicBezTo>
                  <a:pt x="359" y="178"/>
                  <a:pt x="362" y="178"/>
                  <a:pt x="365" y="178"/>
                </a:cubicBezTo>
                <a:cubicBezTo>
                  <a:pt x="542" y="178"/>
                  <a:pt x="542" y="178"/>
                  <a:pt x="542" y="178"/>
                </a:cubicBezTo>
                <a:cubicBezTo>
                  <a:pt x="542" y="364"/>
                  <a:pt x="542" y="364"/>
                  <a:pt x="542" y="364"/>
                </a:cubicBezTo>
                <a:cubicBezTo>
                  <a:pt x="542" y="367"/>
                  <a:pt x="542" y="371"/>
                  <a:pt x="543" y="374"/>
                </a:cubicBezTo>
                <a:cubicBezTo>
                  <a:pt x="549" y="398"/>
                  <a:pt x="557" y="424"/>
                  <a:pt x="578" y="424"/>
                </a:cubicBezTo>
                <a:cubicBezTo>
                  <a:pt x="590" y="424"/>
                  <a:pt x="600" y="415"/>
                  <a:pt x="610" y="406"/>
                </a:cubicBezTo>
                <a:cubicBezTo>
                  <a:pt x="612" y="403"/>
                  <a:pt x="615" y="401"/>
                  <a:pt x="617" y="399"/>
                </a:cubicBezTo>
                <a:cubicBezTo>
                  <a:pt x="633" y="386"/>
                  <a:pt x="648" y="385"/>
                  <a:pt x="651" y="385"/>
                </a:cubicBezTo>
                <a:cubicBezTo>
                  <a:pt x="652" y="385"/>
                  <a:pt x="652" y="385"/>
                  <a:pt x="652" y="385"/>
                </a:cubicBezTo>
                <a:cubicBezTo>
                  <a:pt x="690" y="385"/>
                  <a:pt x="720" y="416"/>
                  <a:pt x="720" y="453"/>
                </a:cubicBezTo>
                <a:close/>
              </a:path>
            </a:pathLst>
          </a:custGeom>
          <a:solidFill>
            <a:srgbClr val="394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1600" dirty="0">
              <a:solidFill>
                <a:srgbClr val="222A35"/>
              </a:solidFill>
              <a:latin typeface="微软雅黑" charset="-122"/>
            </a:endParaRPr>
          </a:p>
        </p:txBody>
      </p:sp>
      <p:cxnSp>
        <p:nvCxnSpPr>
          <p:cNvPr id="9" name="直接连接符"/>
          <p:cNvCxnSpPr/>
          <p:nvPr/>
        </p:nvCxnSpPr>
        <p:spPr>
          <a:xfrm flipH="1">
            <a:off x="6879590" y="2016125"/>
            <a:ext cx="1224280" cy="0"/>
          </a:xfrm>
          <a:prstGeom prst="line">
            <a:avLst/>
          </a:prstGeom>
          <a:solidFill>
            <a:srgbClr val="222A35"/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"/>
          <p:cNvCxnSpPr/>
          <p:nvPr/>
        </p:nvCxnSpPr>
        <p:spPr>
          <a:xfrm>
            <a:off x="3795395" y="5267325"/>
            <a:ext cx="1224280" cy="0"/>
          </a:xfrm>
          <a:prstGeom prst="line">
            <a:avLst/>
          </a:prstGeom>
          <a:solidFill>
            <a:srgbClr val="203864"/>
          </a:solidFill>
          <a:ln w="12700">
            <a:solidFill>
              <a:schemeClr val="bg2">
                <a:lumMod val="50000"/>
              </a:schemeClr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"/>
          <p:cNvCxnSpPr/>
          <p:nvPr/>
        </p:nvCxnSpPr>
        <p:spPr>
          <a:xfrm>
            <a:off x="3525520" y="2966085"/>
            <a:ext cx="539750" cy="0"/>
          </a:xfrm>
          <a:prstGeom prst="line">
            <a:avLst/>
          </a:prstGeom>
          <a:solidFill>
            <a:srgbClr val="222A35"/>
          </a:solidFill>
          <a:ln w="12700">
            <a:solidFill>
              <a:schemeClr val="bg2">
                <a:lumMod val="50000"/>
              </a:schemeClr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"/>
          <p:cNvCxnSpPr/>
          <p:nvPr/>
        </p:nvCxnSpPr>
        <p:spPr>
          <a:xfrm flipH="1">
            <a:off x="7833360" y="4345305"/>
            <a:ext cx="539750" cy="0"/>
          </a:xfrm>
          <a:prstGeom prst="line">
            <a:avLst/>
          </a:prstGeom>
          <a:solidFill>
            <a:srgbClr val="222A35"/>
          </a:solidFill>
          <a:ln w="12700">
            <a:solidFill>
              <a:schemeClr val="bg2">
                <a:lumMod val="50000"/>
              </a:schemeClr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8697595" y="4274185"/>
            <a:ext cx="2959100" cy="816610"/>
            <a:chOff x="6787" y="2184"/>
            <a:chExt cx="4660" cy="1286"/>
          </a:xfrm>
        </p:grpSpPr>
        <p:sp>
          <p:nvSpPr>
            <p:cNvPr id="15" name="矩形 14"/>
            <p:cNvSpPr/>
            <p:nvPr/>
          </p:nvSpPr>
          <p:spPr>
            <a:xfrm>
              <a:off x="6787" y="2842"/>
              <a:ext cx="4660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>
                <a:buNone/>
              </a:pPr>
              <a:r>
                <a:rPr 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NS in ['1', '400', '1000', '2000']</a:t>
              </a:r>
              <a:endPara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sp>
          <p:nvSpPr>
            <p:cNvPr id="16" name="Content Placeholder 2"/>
            <p:cNvSpPr txBox="1"/>
            <p:nvPr/>
          </p:nvSpPr>
          <p:spPr>
            <a:xfrm>
              <a:off x="6787" y="2184"/>
              <a:ext cx="3086" cy="445"/>
            </a:xfrm>
            <a:prstGeom prst="rect">
              <a:avLst/>
            </a:prstGeom>
          </p:spPr>
          <p:txBody>
            <a:bodyPr lIns="68570" tIns="34287" rIns="68570" bIns="34287"/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defTabSz="608965">
                <a:lnSpc>
                  <a:spcPct val="80000"/>
                </a:lnSpc>
                <a:buClr>
                  <a:srgbClr val="202F3D">
                    <a:lumMod val="75000"/>
                  </a:srgbClr>
                </a:buClr>
                <a:defRPr/>
              </a:pPr>
              <a:r>
                <a:rPr 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Sample size</a:t>
              </a:r>
              <a:endPara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cs typeface="+mn-ea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rot="0">
            <a:off x="8514715" y="1887855"/>
            <a:ext cx="3449320" cy="1633220"/>
            <a:chOff x="6787" y="2184"/>
            <a:chExt cx="5432" cy="2572"/>
          </a:xfrm>
        </p:grpSpPr>
        <p:sp>
          <p:nvSpPr>
            <p:cNvPr id="129" name="矩形 128"/>
            <p:cNvSpPr/>
            <p:nvPr/>
          </p:nvSpPr>
          <p:spPr>
            <a:xfrm>
              <a:off x="6787" y="2674"/>
              <a:ext cx="4958" cy="2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>
                <a:buNone/>
              </a:pPr>
              <a:r>
                <a:rPr 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Big model: with[2048.1024]hidden size</a:t>
              </a:r>
              <a:endPara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  <a:p>
              <a:pPr marL="0" indent="0" algn="l">
                <a:buNone/>
              </a:pPr>
              <a:r>
                <a:rPr 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Small model:</a:t>
              </a:r>
              <a:endPara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  <a:p>
              <a:pPr marL="0" indent="0" algn="l">
                <a:buNone/>
              </a:pPr>
              <a:r>
                <a:rPr 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with [128] hidden size</a:t>
              </a:r>
              <a:endPara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sp>
          <p:nvSpPr>
            <p:cNvPr id="130" name="Content Placeholder 2"/>
            <p:cNvSpPr txBox="1"/>
            <p:nvPr/>
          </p:nvSpPr>
          <p:spPr>
            <a:xfrm>
              <a:off x="6787" y="2184"/>
              <a:ext cx="5432" cy="457"/>
            </a:xfrm>
            <a:prstGeom prst="rect">
              <a:avLst/>
            </a:prstGeom>
          </p:spPr>
          <p:txBody>
            <a:bodyPr lIns="68570" tIns="34287" rIns="68570" bIns="34287"/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defTabSz="608965">
                <a:lnSpc>
                  <a:spcPct val="80000"/>
                </a:lnSpc>
                <a:buClr>
                  <a:srgbClr val="202F3D">
                    <a:lumMod val="75000"/>
                  </a:srgbClr>
                </a:buClr>
                <a:defRPr/>
              </a:pPr>
              <a:r>
                <a:rPr 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Model selection</a:t>
              </a:r>
              <a:endParaRPr lang="en-US" altLang="id-ID" sz="2000" b="1" dirty="0">
                <a:solidFill>
                  <a:srgbClr val="222A35"/>
                </a:solidFill>
                <a:latin typeface="微软雅黑" charset="-122"/>
                <a:ea typeface="微软雅黑" charset="-122"/>
                <a:sym typeface="+mn-ea"/>
              </a:endParaRPr>
            </a:p>
            <a:p>
              <a:pPr algn="l" defTabSz="608965">
                <a:lnSpc>
                  <a:spcPct val="80000"/>
                </a:lnSpc>
                <a:buClr>
                  <a:srgbClr val="202F3D">
                    <a:lumMod val="75000"/>
                  </a:srgbClr>
                </a:buClr>
                <a:defRPr/>
              </a:pPr>
              <a:endParaRPr lang="en-US" altLang="id-ID" sz="2000" b="1" dirty="0">
                <a:solidFill>
                  <a:srgbClr val="222A35"/>
                </a:solidFill>
                <a:latin typeface="微软雅黑" charset="-122"/>
                <a:ea typeface="微软雅黑" charset="-122"/>
                <a:sym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rot="0">
            <a:off x="-635" y="2650490"/>
            <a:ext cx="3369310" cy="1149985"/>
            <a:chOff x="-319" y="2531"/>
            <a:chExt cx="5306" cy="1811"/>
          </a:xfrm>
        </p:grpSpPr>
        <p:sp>
          <p:nvSpPr>
            <p:cNvPr id="23" name="矩形 22"/>
            <p:cNvSpPr/>
            <p:nvPr/>
          </p:nvSpPr>
          <p:spPr>
            <a:xfrm>
              <a:off x="319" y="3229"/>
              <a:ext cx="4668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r">
                <a:buNone/>
              </a:pPr>
              <a:r>
                <a:rPr 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Tried LR in ['5e-4', '1e-4', '5e-5', '1e-5', '5e-6', '1e-6']</a:t>
              </a:r>
              <a:endPara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sp>
          <p:nvSpPr>
            <p:cNvPr id="24" name="Content Placeholder 2"/>
            <p:cNvSpPr txBox="1"/>
            <p:nvPr/>
          </p:nvSpPr>
          <p:spPr>
            <a:xfrm>
              <a:off x="-319" y="2531"/>
              <a:ext cx="5189" cy="457"/>
            </a:xfrm>
            <a:prstGeom prst="rect">
              <a:avLst/>
            </a:prstGeom>
          </p:spPr>
          <p:txBody>
            <a:bodyPr lIns="68570" tIns="34287" rIns="68570" bIns="34287"/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defTabSz="608965">
                <a:lnSpc>
                  <a:spcPct val="80000"/>
                </a:lnSpc>
                <a:buClr>
                  <a:srgbClr val="202F3D">
                    <a:lumMod val="75000"/>
                  </a:srgbClr>
                </a:buClr>
                <a:defRPr/>
              </a:pPr>
              <a:r>
                <a:rPr 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Learning rate tuning</a:t>
              </a:r>
              <a:endPara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cs typeface="+mn-ea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rot="0">
            <a:off x="567055" y="5168900"/>
            <a:ext cx="2958465" cy="1078865"/>
            <a:chOff x="328" y="2739"/>
            <a:chExt cx="4659" cy="1699"/>
          </a:xfrm>
        </p:grpSpPr>
        <p:sp>
          <p:nvSpPr>
            <p:cNvPr id="27" name="矩形 26"/>
            <p:cNvSpPr/>
            <p:nvPr/>
          </p:nvSpPr>
          <p:spPr>
            <a:xfrm>
              <a:off x="1177" y="3325"/>
              <a:ext cx="3810" cy="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r">
                <a:buNone/>
              </a:pPr>
              <a:r>
                <a:rPr 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GLR in ['1e-6', '1e-5']</a:t>
              </a:r>
              <a:endPara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  <a:p>
              <a:pPr marL="0" indent="0" algn="r">
                <a:buNone/>
              </a:pPr>
              <a:r>
                <a:rPr 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DLR in ['1e-5', '1e-4']</a:t>
              </a:r>
              <a:endPara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sp>
          <p:nvSpPr>
            <p:cNvPr id="18" name="Content Placeholder 2"/>
            <p:cNvSpPr txBox="1"/>
            <p:nvPr/>
          </p:nvSpPr>
          <p:spPr>
            <a:xfrm>
              <a:off x="328" y="2739"/>
              <a:ext cx="4659" cy="445"/>
            </a:xfrm>
            <a:prstGeom prst="rect">
              <a:avLst/>
            </a:prstGeom>
          </p:spPr>
          <p:txBody>
            <a:bodyPr lIns="68570" tIns="34287" rIns="68570" bIns="34287"/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defTabSz="608965">
                <a:lnSpc>
                  <a:spcPct val="80000"/>
                </a:lnSpc>
                <a:buClr>
                  <a:srgbClr val="202F3D">
                    <a:lumMod val="75000"/>
                  </a:srgbClr>
                </a:buClr>
                <a:defRPr/>
              </a:pPr>
              <a:r>
                <a:rPr 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GAN learning rate</a:t>
              </a:r>
              <a:endPara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4" descr="dda6c3e4bb4d7cfd4ea903a9224b9f04"/>
          <p:cNvPicPr>
            <a:picLocks noChangeAspect="1"/>
          </p:cNvPicPr>
          <p:nvPr/>
        </p:nvPicPr>
        <p:blipFill>
          <a:blip r:embed="rId1"/>
          <a:srcRect l="10642"/>
          <a:stretch>
            <a:fillRect/>
          </a:stretch>
        </p:blipFill>
        <p:spPr>
          <a:xfrm>
            <a:off x="-47625" y="-13970"/>
            <a:ext cx="3199130" cy="6885940"/>
          </a:xfrm>
          <a:prstGeom prst="rect">
            <a:avLst/>
          </a:prstGeom>
        </p:spPr>
      </p:pic>
      <p:pic>
        <p:nvPicPr>
          <p:cNvPr id="28" name="图片 28" descr="dda6c3e4bb4d7cfd4ea903a9224b9f04"/>
          <p:cNvPicPr>
            <a:picLocks noChangeAspect="1"/>
          </p:cNvPicPr>
          <p:nvPr/>
        </p:nvPicPr>
        <p:blipFill>
          <a:blip r:embed="rId2"/>
          <a:srcRect l="26512" t="41405" r="4565"/>
          <a:stretch>
            <a:fillRect/>
          </a:stretch>
        </p:blipFill>
        <p:spPr>
          <a:xfrm rot="16200000" flipH="1">
            <a:off x="10700385" y="-409575"/>
            <a:ext cx="1175385" cy="1946275"/>
          </a:xfrm>
          <a:prstGeom prst="rect">
            <a:avLst/>
          </a:prstGeom>
        </p:spPr>
      </p:pic>
      <p:pic>
        <p:nvPicPr>
          <p:cNvPr id="29" name="图片 29" descr="dda6c3e4bb4d7cfd4ea903a9224b9f04"/>
          <p:cNvPicPr>
            <a:picLocks noChangeAspect="1"/>
          </p:cNvPicPr>
          <p:nvPr/>
        </p:nvPicPr>
        <p:blipFill>
          <a:blip r:embed="rId2"/>
          <a:srcRect t="41405" r="4565"/>
          <a:stretch>
            <a:fillRect/>
          </a:stretch>
        </p:blipFill>
        <p:spPr>
          <a:xfrm rot="3540000" flipH="1">
            <a:off x="11392535" y="4333240"/>
            <a:ext cx="2362200" cy="282448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4384675" y="4716780"/>
            <a:ext cx="3418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rPr>
              <a:t>研究结果</a:t>
            </a:r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rPr>
              <a:t>分析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89680" y="5238750"/>
            <a:ext cx="4613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rgbClr val="64685C"/>
                </a:solidFill>
                <a:latin typeface="Times New Roman" panose="02020603050405020304" charset="0"/>
                <a:cs typeface="Times New Roman" panose="02020603050405020304" charset="0"/>
              </a:rPr>
              <a:t>Experiment results and analysis</a:t>
            </a:r>
            <a:endParaRPr lang="en-US" altLang="zh-CN">
              <a:solidFill>
                <a:srgbClr val="64685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74945" y="2187575"/>
            <a:ext cx="16376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叁</a:t>
            </a:r>
            <a:endParaRPr lang="zh-CN" altLang="en-US" sz="80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535930" y="1357630"/>
            <a:ext cx="11195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>
                <a:solidFill>
                  <a:schemeClr val="tx1">
                    <a:lumMod val="65000"/>
                    <a:lumOff val="3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san</a:t>
            </a:r>
            <a:endParaRPr lang="en-US" altLang="zh-CN" sz="4800">
              <a:solidFill>
                <a:schemeClr val="tx1">
                  <a:lumMod val="65000"/>
                  <a:lumOff val="3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239385" y="3488690"/>
            <a:ext cx="17145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>
                <a:solidFill>
                  <a:srgbClr val="64685C"/>
                </a:solidFill>
                <a:latin typeface="Times New Roman" panose="02020603050405020304" charset="0"/>
                <a:cs typeface="Times New Roman" panose="02020603050405020304" charset="0"/>
              </a:rPr>
              <a:t>PART THREE</a:t>
            </a:r>
            <a:endParaRPr lang="en-US" altLang="zh-CN" sz="2000">
              <a:solidFill>
                <a:srgbClr val="64685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103495" y="1231900"/>
            <a:ext cx="1980000" cy="2844000"/>
          </a:xfrm>
          <a:prstGeom prst="rect">
            <a:avLst/>
          </a:prstGeom>
          <a:noFill/>
          <a:ln w="28575">
            <a:solidFill>
              <a:srgbClr val="3949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175495" y="1303900"/>
            <a:ext cx="1836000" cy="2700000"/>
          </a:xfrm>
          <a:prstGeom prst="rect">
            <a:avLst/>
          </a:prstGeom>
          <a:noFill/>
          <a:ln w="12700">
            <a:solidFill>
              <a:srgbClr val="3949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4" descr="dda6c3e4bb4d7cfd4ea903a9224b9f04"/>
          <p:cNvPicPr>
            <a:picLocks noChangeAspect="1"/>
          </p:cNvPicPr>
          <p:nvPr/>
        </p:nvPicPr>
        <p:blipFill>
          <a:blip r:embed="rId1"/>
          <a:srcRect l="25541" r="33487" b="55173"/>
          <a:stretch>
            <a:fillRect/>
          </a:stretch>
        </p:blipFill>
        <p:spPr>
          <a:xfrm>
            <a:off x="-9525" y="-24130"/>
            <a:ext cx="1466850" cy="3086735"/>
          </a:xfrm>
          <a:prstGeom prst="rect">
            <a:avLst/>
          </a:prstGeom>
        </p:spPr>
      </p:pic>
      <p:pic>
        <p:nvPicPr>
          <p:cNvPr id="28" name="图片 28" descr="dda6c3e4bb4d7cfd4ea903a9224b9f04"/>
          <p:cNvPicPr>
            <a:picLocks noChangeAspect="1"/>
          </p:cNvPicPr>
          <p:nvPr/>
        </p:nvPicPr>
        <p:blipFill>
          <a:blip r:embed="rId2"/>
          <a:srcRect l="26512" t="41405" r="4565"/>
          <a:stretch>
            <a:fillRect/>
          </a:stretch>
        </p:blipFill>
        <p:spPr>
          <a:xfrm rot="16200000" flipH="1">
            <a:off x="10700385" y="-409575"/>
            <a:ext cx="1175385" cy="1946275"/>
          </a:xfrm>
          <a:prstGeom prst="rect">
            <a:avLst/>
          </a:prstGeom>
        </p:spPr>
      </p:pic>
      <p:pic>
        <p:nvPicPr>
          <p:cNvPr id="29" name="图片 29" descr="dda6c3e4bb4d7cfd4ea903a9224b9f04"/>
          <p:cNvPicPr>
            <a:picLocks noChangeAspect="1"/>
          </p:cNvPicPr>
          <p:nvPr/>
        </p:nvPicPr>
        <p:blipFill>
          <a:blip r:embed="rId2"/>
          <a:srcRect t="41405" r="4565"/>
          <a:stretch>
            <a:fillRect/>
          </a:stretch>
        </p:blipFill>
        <p:spPr>
          <a:xfrm rot="3540000" flipH="1">
            <a:off x="11392535" y="4333240"/>
            <a:ext cx="2362200" cy="282448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84955" y="302895"/>
            <a:ext cx="4022090" cy="521970"/>
            <a:chOff x="6527" y="411"/>
            <a:chExt cx="6334" cy="822"/>
          </a:xfrm>
        </p:grpSpPr>
        <p:sp>
          <p:nvSpPr>
            <p:cNvPr id="3" name="文本框 2"/>
            <p:cNvSpPr txBox="1"/>
            <p:nvPr/>
          </p:nvSpPr>
          <p:spPr>
            <a:xfrm>
              <a:off x="7002" y="411"/>
              <a:ext cx="53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Sematic Relatedness</a:t>
              </a:r>
              <a:endPara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pic>
          <p:nvPicPr>
            <p:cNvPr id="11" name="图片 10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5400000">
              <a:off x="12233" y="538"/>
              <a:ext cx="688" cy="567"/>
            </a:xfrm>
            <a:prstGeom prst="rect">
              <a:avLst/>
            </a:prstGeom>
          </p:spPr>
        </p:pic>
        <p:pic>
          <p:nvPicPr>
            <p:cNvPr id="12" name="图片 11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16200000">
              <a:off x="6466" y="538"/>
              <a:ext cx="689" cy="567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05" y="1317625"/>
            <a:ext cx="6457950" cy="387477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33705" y="5303520"/>
            <a:ext cx="6515100" cy="522605"/>
            <a:chOff x="10159" y="8873"/>
            <a:chExt cx="4400" cy="980"/>
          </a:xfrm>
        </p:grpSpPr>
        <p:pic>
          <p:nvPicPr>
            <p:cNvPr id="6" name="图片 5" descr="2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9" y="8873"/>
              <a:ext cx="4400" cy="98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0162" y="8961"/>
              <a:ext cx="4396" cy="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 Accuracy of big model and small model on different lr settings</a:t>
              </a:r>
              <a:endPara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</p:grpSp>
      <p:graphicFrame>
        <p:nvGraphicFramePr>
          <p:cNvPr id="9" name="表格 8"/>
          <p:cNvGraphicFramePr/>
          <p:nvPr>
            <p:custDataLst>
              <p:tags r:id="rId7"/>
            </p:custDataLst>
          </p:nvPr>
        </p:nvGraphicFramePr>
        <p:xfrm>
          <a:off x="7303135" y="1317625"/>
          <a:ext cx="4457700" cy="767715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28850"/>
                <a:gridCol w="2228850"/>
              </a:tblGrid>
              <a:tr h="4019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文悦古典明朝体 (非商业使用) W5" charset="-122"/>
                          <a:ea typeface="文悦古典明朝体 (非商业使用) W5" charset="-122"/>
                        </a:rPr>
                        <a:t>Binary Feature</a:t>
                      </a:r>
                      <a:endParaRPr lang="zh-CN" altLang="en-US" sz="20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文悦古典明朝体 (非商业使用) W5" charset="-122"/>
                        <a:ea typeface="文悦古典明朝体 (非商业使用) W5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文悦古典明朝体 (非商业使用) W5" charset="-122"/>
                          <a:ea typeface="文悦古典明朝体 (非商业使用) W5" charset="-122"/>
                        </a:rPr>
                        <a:t>Continuous Feature</a:t>
                      </a:r>
                      <a:endParaRPr lang="zh-CN" altLang="en-US" sz="20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文悦古典明朝体 (非商业使用) W5" charset="-122"/>
                        <a:ea typeface="文悦古典明朝体 (非商业使用) W5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文悦古典明朝体 (非商业使用) W5" charset="-122"/>
                          <a:ea typeface="文悦古典明朝体 (非商业使用) W5" charset="-122"/>
                        </a:rPr>
                        <a:t>32.87</a:t>
                      </a:r>
                      <a:endParaRPr lang="zh-CN" altLang="en-US" sz="20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文悦古典明朝体 (非商业使用) W5" charset="-122"/>
                        <a:ea typeface="文悦古典明朝体 (非商业使用) W5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文悦古典明朝体 (非商业使用) W5" charset="-122"/>
                          <a:ea typeface="文悦古典明朝体 (非商业使用) W5" charset="-122"/>
                        </a:rPr>
                        <a:t>40.42</a:t>
                      </a:r>
                      <a:endParaRPr lang="zh-CN" altLang="en-US" sz="20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文悦古典明朝体 (非商业使用) W5" charset="-122"/>
                        <a:ea typeface="文悦古典明朝体 (非商业使用) W5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7291705" y="2233930"/>
            <a:ext cx="4969276" cy="467870"/>
            <a:chOff x="10159" y="8873"/>
            <a:chExt cx="4536" cy="699"/>
          </a:xfrm>
        </p:grpSpPr>
        <p:pic>
          <p:nvPicPr>
            <p:cNvPr id="16" name="图片 15" descr="2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9" y="8873"/>
              <a:ext cx="4400" cy="699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0299" y="8881"/>
              <a:ext cx="4396" cy="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Max acc of binary and continuous feature</a:t>
              </a:r>
              <a:endPara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163435" y="3114040"/>
            <a:ext cx="4608195" cy="630831"/>
            <a:chOff x="2505" y="2339"/>
            <a:chExt cx="14596" cy="2268"/>
          </a:xfrm>
        </p:grpSpPr>
        <p:grpSp>
          <p:nvGrpSpPr>
            <p:cNvPr id="21" name="组合 20"/>
            <p:cNvGrpSpPr/>
            <p:nvPr/>
          </p:nvGrpSpPr>
          <p:grpSpPr>
            <a:xfrm>
              <a:off x="2505" y="2339"/>
              <a:ext cx="2307" cy="2268"/>
              <a:chOff x="2256" y="1075"/>
              <a:chExt cx="2307" cy="226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2295" y="1075"/>
                <a:ext cx="2268" cy="22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23" name="图片 22" descr="c68090d412fba6b3535eda2a276d4b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2256" y="1075"/>
                <a:ext cx="2306" cy="2268"/>
              </a:xfrm>
              <a:prstGeom prst="rect">
                <a:avLst/>
              </a:prstGeom>
              <a:noFill/>
            </p:spPr>
          </p:pic>
        </p:grpSp>
        <p:sp>
          <p:nvSpPr>
            <p:cNvPr id="32" name="文本框 31"/>
            <p:cNvSpPr txBox="1"/>
            <p:nvPr/>
          </p:nvSpPr>
          <p:spPr>
            <a:xfrm>
              <a:off x="5314" y="2457"/>
              <a:ext cx="11787" cy="19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大模型在此任务中表现更优</a:t>
              </a:r>
              <a:endPara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163435" y="4012565"/>
            <a:ext cx="5280538" cy="630555"/>
            <a:chOff x="2505" y="5082"/>
            <a:chExt cx="16136" cy="2268"/>
          </a:xfrm>
        </p:grpSpPr>
        <p:grpSp>
          <p:nvGrpSpPr>
            <p:cNvPr id="41" name="组合 40"/>
            <p:cNvGrpSpPr/>
            <p:nvPr/>
          </p:nvGrpSpPr>
          <p:grpSpPr>
            <a:xfrm>
              <a:off x="2505" y="5082"/>
              <a:ext cx="2268" cy="2268"/>
              <a:chOff x="2295" y="4266"/>
              <a:chExt cx="2268" cy="2268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2295" y="4266"/>
                <a:ext cx="2268" cy="22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43" name="图片 42" descr="57e575db9bc006b01a643fb4fc50effd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5" y="4266"/>
                <a:ext cx="2267" cy="2268"/>
              </a:xfrm>
              <a:prstGeom prst="rect">
                <a:avLst/>
              </a:prstGeom>
              <a:noFill/>
            </p:spPr>
          </p:pic>
        </p:grpSp>
        <p:sp>
          <p:nvSpPr>
            <p:cNvPr id="46" name="文本框 45"/>
            <p:cNvSpPr txBox="1"/>
            <p:nvPr/>
          </p:nvSpPr>
          <p:spPr>
            <a:xfrm>
              <a:off x="5433" y="5112"/>
              <a:ext cx="13208" cy="19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5e-4的学习率在学习效果上表现最优</a:t>
              </a:r>
              <a:endParaRPr lang="zh-CN" altLang="en-US">
                <a:solidFill>
                  <a:schemeClr val="tx1"/>
                </a:solidFill>
                <a:latin typeface="微软雅黑" charset="-122"/>
                <a:ea typeface="微软雅黑" charset="-122"/>
                <a:cs typeface="Times New Roman" panose="0202060305040502030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162800" y="4911090"/>
            <a:ext cx="4884420" cy="651510"/>
            <a:chOff x="2505" y="7825"/>
            <a:chExt cx="14642" cy="2268"/>
          </a:xfrm>
        </p:grpSpPr>
        <p:grpSp>
          <p:nvGrpSpPr>
            <p:cNvPr id="49" name="组合 48"/>
            <p:cNvGrpSpPr/>
            <p:nvPr/>
          </p:nvGrpSpPr>
          <p:grpSpPr>
            <a:xfrm>
              <a:off x="2505" y="7825"/>
              <a:ext cx="2268" cy="2268"/>
              <a:chOff x="2295" y="7631"/>
              <a:chExt cx="2268" cy="2268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2295" y="7631"/>
                <a:ext cx="2268" cy="2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51" name="图片 50" descr="6ab6ac23db299b4e52159c8d0efda43a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95" y="7631"/>
                <a:ext cx="2267" cy="2268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54" name="文本框 53"/>
            <p:cNvSpPr txBox="1"/>
            <p:nvPr/>
          </p:nvSpPr>
          <p:spPr>
            <a:xfrm>
              <a:off x="5360" y="7984"/>
              <a:ext cx="11787" cy="19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连续特征在准确率上表现最优</a:t>
              </a:r>
              <a:endPara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4" descr="dda6c3e4bb4d7cfd4ea903a9224b9f04"/>
          <p:cNvPicPr>
            <a:picLocks noChangeAspect="1"/>
          </p:cNvPicPr>
          <p:nvPr/>
        </p:nvPicPr>
        <p:blipFill>
          <a:blip r:embed="rId1"/>
          <a:srcRect l="25541" r="33487" b="55173"/>
          <a:stretch>
            <a:fillRect/>
          </a:stretch>
        </p:blipFill>
        <p:spPr>
          <a:xfrm>
            <a:off x="-9525" y="-24130"/>
            <a:ext cx="1466850" cy="3086735"/>
          </a:xfrm>
          <a:prstGeom prst="rect">
            <a:avLst/>
          </a:prstGeom>
        </p:spPr>
      </p:pic>
      <p:pic>
        <p:nvPicPr>
          <p:cNvPr id="28" name="图片 28" descr="dda6c3e4bb4d7cfd4ea903a9224b9f04"/>
          <p:cNvPicPr>
            <a:picLocks noChangeAspect="1"/>
          </p:cNvPicPr>
          <p:nvPr/>
        </p:nvPicPr>
        <p:blipFill>
          <a:blip r:embed="rId2"/>
          <a:srcRect l="26512" t="41405" r="4565"/>
          <a:stretch>
            <a:fillRect/>
          </a:stretch>
        </p:blipFill>
        <p:spPr>
          <a:xfrm rot="16200000" flipH="1">
            <a:off x="10700385" y="-409575"/>
            <a:ext cx="1175385" cy="1946275"/>
          </a:xfrm>
          <a:prstGeom prst="rect">
            <a:avLst/>
          </a:prstGeom>
        </p:spPr>
      </p:pic>
      <p:pic>
        <p:nvPicPr>
          <p:cNvPr id="29" name="图片 29" descr="dda6c3e4bb4d7cfd4ea903a9224b9f04"/>
          <p:cNvPicPr>
            <a:picLocks noChangeAspect="1"/>
          </p:cNvPicPr>
          <p:nvPr/>
        </p:nvPicPr>
        <p:blipFill>
          <a:blip r:embed="rId2"/>
          <a:srcRect t="41405" r="4565"/>
          <a:stretch>
            <a:fillRect/>
          </a:stretch>
        </p:blipFill>
        <p:spPr>
          <a:xfrm rot="3540000" flipH="1">
            <a:off x="11392535" y="4333240"/>
            <a:ext cx="2362200" cy="282448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84955" y="302895"/>
            <a:ext cx="4022090" cy="521970"/>
            <a:chOff x="6527" y="411"/>
            <a:chExt cx="6334" cy="822"/>
          </a:xfrm>
        </p:grpSpPr>
        <p:sp>
          <p:nvSpPr>
            <p:cNvPr id="3" name="文本框 2"/>
            <p:cNvSpPr txBox="1"/>
            <p:nvPr/>
          </p:nvSpPr>
          <p:spPr>
            <a:xfrm>
              <a:off x="7002" y="411"/>
              <a:ext cx="53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Sematic </a:t>
              </a:r>
              <a:r>
                <a:rPr lang="en-US" altLang="zh-CN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Embedding</a:t>
              </a:r>
              <a:endParaRPr lang="en-US" altLang="zh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pic>
          <p:nvPicPr>
            <p:cNvPr id="11" name="图片 10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5400000">
              <a:off x="12233" y="538"/>
              <a:ext cx="688" cy="567"/>
            </a:xfrm>
            <a:prstGeom prst="rect">
              <a:avLst/>
            </a:prstGeom>
          </p:spPr>
        </p:pic>
        <p:pic>
          <p:nvPicPr>
            <p:cNvPr id="12" name="图片 11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16200000">
              <a:off x="6466" y="538"/>
              <a:ext cx="689" cy="567"/>
            </a:xfrm>
            <a:prstGeom prst="rect">
              <a:avLst/>
            </a:prstGeom>
          </p:spPr>
        </p:pic>
      </p:grpSp>
      <p:pic>
        <p:nvPicPr>
          <p:cNvPr id="2" name="图片 1" descr="/Users/chenjizheng/results/sememb.pngsememb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33705" y="1317625"/>
            <a:ext cx="6457950" cy="387477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33705" y="5303520"/>
            <a:ext cx="6515100" cy="522605"/>
            <a:chOff x="10159" y="8873"/>
            <a:chExt cx="4400" cy="980"/>
          </a:xfrm>
        </p:grpSpPr>
        <p:pic>
          <p:nvPicPr>
            <p:cNvPr id="6" name="图片 5" descr="2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9" y="8873"/>
              <a:ext cx="4400" cy="98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0162" y="8961"/>
              <a:ext cx="4396" cy="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 Accuracy of big model and small model on different lr settings</a:t>
              </a:r>
              <a:endPara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</p:grpSp>
      <p:graphicFrame>
        <p:nvGraphicFramePr>
          <p:cNvPr id="9" name="表格 8"/>
          <p:cNvGraphicFramePr/>
          <p:nvPr>
            <p:custDataLst>
              <p:tags r:id="rId7"/>
            </p:custDataLst>
          </p:nvPr>
        </p:nvGraphicFramePr>
        <p:xfrm>
          <a:off x="7303135" y="1317625"/>
          <a:ext cx="4457700" cy="767715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28850"/>
                <a:gridCol w="2228850"/>
              </a:tblGrid>
              <a:tr h="4019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文悦古典明朝体 (非商业使用) W5" charset="-122"/>
                          <a:ea typeface="文悦古典明朝体 (非商业使用) W5" charset="-122"/>
                        </a:rPr>
                        <a:t>Binary Feature</a:t>
                      </a:r>
                      <a:endParaRPr lang="zh-CN" altLang="en-US" sz="20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文悦古典明朝体 (非商业使用) W5" charset="-122"/>
                        <a:ea typeface="文悦古典明朝体 (非商业使用) W5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文悦古典明朝体 (非商业使用) W5" charset="-122"/>
                          <a:ea typeface="文悦古典明朝体 (非商业使用) W5" charset="-122"/>
                        </a:rPr>
                        <a:t>Continuous Feature</a:t>
                      </a:r>
                      <a:endParaRPr lang="zh-CN" altLang="en-US" sz="20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文悦古典明朝体 (非商业使用) W5" charset="-122"/>
                        <a:ea typeface="文悦古典明朝体 (非商业使用) W5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文悦古典明朝体 (非商业使用) W5" charset="-122"/>
                          <a:ea typeface="文悦古典明朝体 (非商业使用) W5" charset="-122"/>
                        </a:rPr>
                        <a:t>49.29</a:t>
                      </a:r>
                      <a:endParaRPr lang="en-US" altLang="zh-CN" sz="20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文悦古典明朝体 (非商业使用) W5" charset="-122"/>
                        <a:ea typeface="文悦古典明朝体 (非商业使用) W5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文悦古典明朝体 (非商业使用) W5" charset="-122"/>
                          <a:ea typeface="文悦古典明朝体 (非商业使用) W5" charset="-122"/>
                        </a:rPr>
                        <a:t>35.62</a:t>
                      </a:r>
                      <a:endParaRPr lang="en-US" altLang="zh-CN" sz="20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文悦古典明朝体 (非商业使用) W5" charset="-122"/>
                        <a:ea typeface="文悦古典明朝体 (非商业使用) W5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7291705" y="2233930"/>
            <a:ext cx="4969276" cy="467870"/>
            <a:chOff x="10159" y="8873"/>
            <a:chExt cx="4536" cy="699"/>
          </a:xfrm>
        </p:grpSpPr>
        <p:pic>
          <p:nvPicPr>
            <p:cNvPr id="16" name="图片 15" descr="2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9" y="8873"/>
              <a:ext cx="4400" cy="699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0299" y="8881"/>
              <a:ext cx="4396" cy="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Max acc of binary and continuous feature</a:t>
              </a:r>
              <a:endPara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163435" y="3114040"/>
            <a:ext cx="4608195" cy="630831"/>
            <a:chOff x="2505" y="2339"/>
            <a:chExt cx="14596" cy="2268"/>
          </a:xfrm>
        </p:grpSpPr>
        <p:grpSp>
          <p:nvGrpSpPr>
            <p:cNvPr id="21" name="组合 20"/>
            <p:cNvGrpSpPr/>
            <p:nvPr/>
          </p:nvGrpSpPr>
          <p:grpSpPr>
            <a:xfrm>
              <a:off x="2505" y="2339"/>
              <a:ext cx="2307" cy="2268"/>
              <a:chOff x="2256" y="1075"/>
              <a:chExt cx="2307" cy="226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2295" y="1075"/>
                <a:ext cx="2268" cy="22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23" name="图片 22" descr="c68090d412fba6b3535eda2a276d4b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2256" y="1075"/>
                <a:ext cx="2306" cy="2268"/>
              </a:xfrm>
              <a:prstGeom prst="rect">
                <a:avLst/>
              </a:prstGeom>
              <a:noFill/>
            </p:spPr>
          </p:pic>
        </p:grpSp>
        <p:sp>
          <p:nvSpPr>
            <p:cNvPr id="32" name="文本框 31"/>
            <p:cNvSpPr txBox="1"/>
            <p:nvPr/>
          </p:nvSpPr>
          <p:spPr>
            <a:xfrm>
              <a:off x="5314" y="2379"/>
              <a:ext cx="11787" cy="19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小模型在此任务中表现更优</a:t>
              </a:r>
              <a:endPara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163435" y="3784587"/>
            <a:ext cx="5252722" cy="1014782"/>
            <a:chOff x="2505" y="4262"/>
            <a:chExt cx="16051" cy="3650"/>
          </a:xfrm>
        </p:grpSpPr>
        <p:grpSp>
          <p:nvGrpSpPr>
            <p:cNvPr id="41" name="组合 40"/>
            <p:cNvGrpSpPr/>
            <p:nvPr/>
          </p:nvGrpSpPr>
          <p:grpSpPr>
            <a:xfrm>
              <a:off x="2505" y="5082"/>
              <a:ext cx="2268" cy="2268"/>
              <a:chOff x="2295" y="4266"/>
              <a:chExt cx="2268" cy="2268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2295" y="4266"/>
                <a:ext cx="2268" cy="22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43" name="图片 42" descr="57e575db9bc006b01a643fb4fc50effd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5" y="4266"/>
                <a:ext cx="2267" cy="2268"/>
              </a:xfrm>
              <a:prstGeom prst="rect">
                <a:avLst/>
              </a:prstGeom>
              <a:noFill/>
            </p:spPr>
          </p:pic>
        </p:grpSp>
        <p:sp>
          <p:nvSpPr>
            <p:cNvPr id="46" name="文本框 45"/>
            <p:cNvSpPr txBox="1"/>
            <p:nvPr/>
          </p:nvSpPr>
          <p:spPr>
            <a:xfrm>
              <a:off x="5348" y="4262"/>
              <a:ext cx="13208" cy="36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5e-4的学习率在学习效果上表现最优</a:t>
              </a:r>
              <a:endPara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大模型合适的学习率则是5e-6</a:t>
              </a:r>
              <a:endPara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162800" y="4911090"/>
            <a:ext cx="4884420" cy="651510"/>
            <a:chOff x="2505" y="7825"/>
            <a:chExt cx="14642" cy="2268"/>
          </a:xfrm>
        </p:grpSpPr>
        <p:grpSp>
          <p:nvGrpSpPr>
            <p:cNvPr id="49" name="组合 48"/>
            <p:cNvGrpSpPr/>
            <p:nvPr/>
          </p:nvGrpSpPr>
          <p:grpSpPr>
            <a:xfrm>
              <a:off x="2505" y="7825"/>
              <a:ext cx="2268" cy="2268"/>
              <a:chOff x="2295" y="7631"/>
              <a:chExt cx="2268" cy="2268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2295" y="7631"/>
                <a:ext cx="2268" cy="2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51" name="图片 50" descr="6ab6ac23db299b4e52159c8d0efda43a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95" y="7631"/>
                <a:ext cx="2267" cy="2268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54" name="文本框 53"/>
            <p:cNvSpPr txBox="1"/>
            <p:nvPr/>
          </p:nvSpPr>
          <p:spPr>
            <a:xfrm>
              <a:off x="5360" y="7984"/>
              <a:ext cx="11787" cy="19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离散特征在准确率上表现最优</a:t>
              </a:r>
              <a:endPara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4" descr="dda6c3e4bb4d7cfd4ea903a9224b9f04"/>
          <p:cNvPicPr>
            <a:picLocks noChangeAspect="1"/>
          </p:cNvPicPr>
          <p:nvPr/>
        </p:nvPicPr>
        <p:blipFill>
          <a:blip r:embed="rId1"/>
          <a:srcRect l="25541" r="33487" b="55173"/>
          <a:stretch>
            <a:fillRect/>
          </a:stretch>
        </p:blipFill>
        <p:spPr>
          <a:xfrm>
            <a:off x="-9525" y="-24130"/>
            <a:ext cx="1466850" cy="3086735"/>
          </a:xfrm>
          <a:prstGeom prst="rect">
            <a:avLst/>
          </a:prstGeom>
        </p:spPr>
      </p:pic>
      <p:pic>
        <p:nvPicPr>
          <p:cNvPr id="28" name="图片 28" descr="dda6c3e4bb4d7cfd4ea903a9224b9f04"/>
          <p:cNvPicPr>
            <a:picLocks noChangeAspect="1"/>
          </p:cNvPicPr>
          <p:nvPr/>
        </p:nvPicPr>
        <p:blipFill>
          <a:blip r:embed="rId2"/>
          <a:srcRect l="26512" t="41405" r="4565"/>
          <a:stretch>
            <a:fillRect/>
          </a:stretch>
        </p:blipFill>
        <p:spPr>
          <a:xfrm rot="16200000" flipH="1">
            <a:off x="10700385" y="-409575"/>
            <a:ext cx="1175385" cy="1946275"/>
          </a:xfrm>
          <a:prstGeom prst="rect">
            <a:avLst/>
          </a:prstGeom>
        </p:spPr>
      </p:pic>
      <p:pic>
        <p:nvPicPr>
          <p:cNvPr id="29" name="图片 29" descr="dda6c3e4bb4d7cfd4ea903a9224b9f04"/>
          <p:cNvPicPr>
            <a:picLocks noChangeAspect="1"/>
          </p:cNvPicPr>
          <p:nvPr/>
        </p:nvPicPr>
        <p:blipFill>
          <a:blip r:embed="rId2"/>
          <a:srcRect t="41405" r="4565"/>
          <a:stretch>
            <a:fillRect/>
          </a:stretch>
        </p:blipFill>
        <p:spPr>
          <a:xfrm rot="3540000" flipH="1">
            <a:off x="11392535" y="4333240"/>
            <a:ext cx="2362200" cy="282448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84955" y="302895"/>
            <a:ext cx="4022090" cy="521970"/>
            <a:chOff x="6527" y="411"/>
            <a:chExt cx="6334" cy="822"/>
          </a:xfrm>
        </p:grpSpPr>
        <p:sp>
          <p:nvSpPr>
            <p:cNvPr id="3" name="文本框 2"/>
            <p:cNvSpPr txBox="1"/>
            <p:nvPr/>
          </p:nvSpPr>
          <p:spPr>
            <a:xfrm>
              <a:off x="7002" y="411"/>
              <a:ext cx="53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Synthetic Method</a:t>
              </a:r>
              <a:endParaRPr lang="en-US" altLang="zh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pic>
          <p:nvPicPr>
            <p:cNvPr id="11" name="图片 10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5400000">
              <a:off x="12233" y="538"/>
              <a:ext cx="688" cy="567"/>
            </a:xfrm>
            <a:prstGeom prst="rect">
              <a:avLst/>
            </a:prstGeom>
          </p:spPr>
        </p:pic>
        <p:pic>
          <p:nvPicPr>
            <p:cNvPr id="12" name="图片 11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16200000">
              <a:off x="6466" y="538"/>
              <a:ext cx="689" cy="567"/>
            </a:xfrm>
            <a:prstGeom prst="rect">
              <a:avLst/>
            </a:prstGeom>
          </p:spPr>
        </p:pic>
      </p:grpSp>
      <p:pic>
        <p:nvPicPr>
          <p:cNvPr id="2" name="图片 1" descr="/Users/chenjizheng/results/synthetic.pngsynthetic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9500" y="1317625"/>
            <a:ext cx="5166360" cy="387477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33705" y="5303520"/>
            <a:ext cx="6515100" cy="522605"/>
            <a:chOff x="10159" y="8873"/>
            <a:chExt cx="4400" cy="980"/>
          </a:xfrm>
        </p:grpSpPr>
        <p:pic>
          <p:nvPicPr>
            <p:cNvPr id="6" name="图片 5" descr="2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9" y="8873"/>
              <a:ext cx="4400" cy="98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0162" y="8961"/>
              <a:ext cx="4396" cy="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 Accuracy  with different learning rates and sample number </a:t>
              </a:r>
              <a:endPara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</p:grpSp>
      <p:graphicFrame>
        <p:nvGraphicFramePr>
          <p:cNvPr id="9" name="表格 8"/>
          <p:cNvGraphicFramePr/>
          <p:nvPr>
            <p:custDataLst>
              <p:tags r:id="rId7"/>
            </p:custDataLst>
          </p:nvPr>
        </p:nvGraphicFramePr>
        <p:xfrm>
          <a:off x="7303135" y="1317625"/>
          <a:ext cx="4457700" cy="767715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28850"/>
                <a:gridCol w="2228850"/>
              </a:tblGrid>
              <a:tr h="4019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文悦古典明朝体 (非商业使用) W5" charset="-122"/>
                          <a:ea typeface="文悦古典明朝体 (非商业使用) W5" charset="-122"/>
                        </a:rPr>
                        <a:t>LR 1</a:t>
                      </a:r>
                      <a:r>
                        <a:rPr lang="en-US" altLang="zh-CN" sz="20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文悦古典明朝体 (非商业使用) W5" charset="-122"/>
                          <a:ea typeface="文悦古典明朝体 (非商业使用) W5" charset="-122"/>
                        </a:rPr>
                        <a:t>e-6</a:t>
                      </a:r>
                      <a:endParaRPr lang="en-US" altLang="zh-CN" sz="20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文悦古典明朝体 (非商业使用) W5" charset="-122"/>
                        <a:ea typeface="文悦古典明朝体 (非商业使用) W5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文悦古典明朝体 (非商业使用) W5" charset="-122"/>
                          <a:ea typeface="文悦古典明朝体 (非商业使用) W5" charset="-122"/>
                        </a:rPr>
                        <a:t>LR 1</a:t>
                      </a:r>
                      <a:r>
                        <a:rPr lang="en-US" altLang="zh-CN" sz="20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文悦古典明朝体 (非商业使用) W5" charset="-122"/>
                          <a:ea typeface="文悦古典明朝体 (非商业使用) W5" charset="-122"/>
                        </a:rPr>
                        <a:t>e-5</a:t>
                      </a:r>
                      <a:endParaRPr lang="en-US" altLang="zh-CN" sz="20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文悦古典明朝体 (非商业使用) W5" charset="-122"/>
                        <a:ea typeface="文悦古典明朝体 (非商业使用) W5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文悦古典明朝体 (非商业使用) W5" charset="-122"/>
                          <a:ea typeface="文悦古典明朝体 (非商业使用) W5" charset="-122"/>
                        </a:rPr>
                        <a:t>65.91</a:t>
                      </a:r>
                      <a:endParaRPr lang="en-US" altLang="zh-CN" sz="20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文悦古典明朝体 (非商业使用) W5" charset="-122"/>
                        <a:ea typeface="文悦古典明朝体 (非商业使用) W5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文悦古典明朝体 (非商业使用) W5" charset="-122"/>
                          <a:ea typeface="文悦古典明朝体 (非商业使用) W5" charset="-122"/>
                        </a:rPr>
                        <a:t>69.89</a:t>
                      </a:r>
                      <a:endParaRPr lang="en-US" altLang="zh-CN" sz="20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文悦古典明朝体 (非商业使用) W5" charset="-122"/>
                        <a:ea typeface="文悦古典明朝体 (非商业使用) W5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7291705" y="2233930"/>
            <a:ext cx="4969276" cy="467870"/>
            <a:chOff x="10159" y="8873"/>
            <a:chExt cx="4536" cy="699"/>
          </a:xfrm>
        </p:grpSpPr>
        <p:pic>
          <p:nvPicPr>
            <p:cNvPr id="16" name="图片 15" descr="2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9" y="8873"/>
              <a:ext cx="4400" cy="699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0299" y="8881"/>
              <a:ext cx="4396" cy="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Acc change </a:t>
              </a:r>
              <a:r>
                <a:rPr 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with generator learning rates</a:t>
              </a:r>
              <a:endPara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163435" y="3114040"/>
            <a:ext cx="4819093" cy="630831"/>
            <a:chOff x="2505" y="2339"/>
            <a:chExt cx="15264" cy="2268"/>
          </a:xfrm>
        </p:grpSpPr>
        <p:grpSp>
          <p:nvGrpSpPr>
            <p:cNvPr id="21" name="组合 20"/>
            <p:cNvGrpSpPr/>
            <p:nvPr/>
          </p:nvGrpSpPr>
          <p:grpSpPr>
            <a:xfrm>
              <a:off x="2505" y="2339"/>
              <a:ext cx="2307" cy="2268"/>
              <a:chOff x="2256" y="1075"/>
              <a:chExt cx="2307" cy="226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2295" y="1075"/>
                <a:ext cx="2268" cy="22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23" name="图片 22" descr="c68090d412fba6b3535eda2a276d4b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2256" y="1075"/>
                <a:ext cx="2306" cy="2268"/>
              </a:xfrm>
              <a:prstGeom prst="rect">
                <a:avLst/>
              </a:prstGeom>
              <a:noFill/>
            </p:spPr>
          </p:pic>
        </p:grpSp>
        <p:sp>
          <p:nvSpPr>
            <p:cNvPr id="32" name="文本框 31"/>
            <p:cNvSpPr txBox="1"/>
            <p:nvPr/>
          </p:nvSpPr>
          <p:spPr>
            <a:xfrm>
              <a:off x="5315" y="2380"/>
              <a:ext cx="12454" cy="19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增加生成样本量能显著提升</a:t>
              </a:r>
              <a:r>
                <a: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性能</a:t>
              </a:r>
              <a:endPara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163435" y="3827767"/>
            <a:ext cx="5252722" cy="1014782"/>
            <a:chOff x="2505" y="4262"/>
            <a:chExt cx="16051" cy="3650"/>
          </a:xfrm>
        </p:grpSpPr>
        <p:grpSp>
          <p:nvGrpSpPr>
            <p:cNvPr id="41" name="组合 40"/>
            <p:cNvGrpSpPr/>
            <p:nvPr/>
          </p:nvGrpSpPr>
          <p:grpSpPr>
            <a:xfrm>
              <a:off x="2505" y="5082"/>
              <a:ext cx="2268" cy="2268"/>
              <a:chOff x="2295" y="4266"/>
              <a:chExt cx="2268" cy="2268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2295" y="4266"/>
                <a:ext cx="2268" cy="22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43" name="图片 42" descr="57e575db9bc006b01a643fb4fc50effd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5" y="4266"/>
                <a:ext cx="2267" cy="2268"/>
              </a:xfrm>
              <a:prstGeom prst="rect">
                <a:avLst/>
              </a:prstGeom>
              <a:noFill/>
            </p:spPr>
          </p:pic>
        </p:grpSp>
        <p:sp>
          <p:nvSpPr>
            <p:cNvPr id="46" name="文本框 45"/>
            <p:cNvSpPr txBox="1"/>
            <p:nvPr/>
          </p:nvSpPr>
          <p:spPr>
            <a:xfrm>
              <a:off x="5348" y="4262"/>
              <a:ext cx="13208" cy="36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样本量添加到</a:t>
              </a:r>
              <a:r>
                <a:rPr lang="en-US" altLang="zh-CN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400</a:t>
              </a:r>
              <a:r>
                <a: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左右，之后对性能提升影响</a:t>
              </a:r>
              <a:r>
                <a: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变小</a:t>
              </a:r>
              <a:endPara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172840" y="4956765"/>
            <a:ext cx="4873745" cy="1014609"/>
            <a:chOff x="2537" y="7984"/>
            <a:chExt cx="14610" cy="3532"/>
          </a:xfrm>
        </p:grpSpPr>
        <p:grpSp>
          <p:nvGrpSpPr>
            <p:cNvPr id="49" name="组合 48"/>
            <p:cNvGrpSpPr/>
            <p:nvPr/>
          </p:nvGrpSpPr>
          <p:grpSpPr>
            <a:xfrm>
              <a:off x="2537" y="8616"/>
              <a:ext cx="2272" cy="2269"/>
              <a:chOff x="2327" y="8422"/>
              <a:chExt cx="2272" cy="2269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2327" y="8423"/>
                <a:ext cx="2268" cy="2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51" name="图片 50" descr="6ab6ac23db299b4e52159c8d0efda43a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32" y="8422"/>
                <a:ext cx="2267" cy="2268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54" name="文本框 53"/>
            <p:cNvSpPr txBox="1"/>
            <p:nvPr/>
          </p:nvSpPr>
          <p:spPr>
            <a:xfrm>
              <a:off x="5360" y="7984"/>
              <a:ext cx="11787" cy="35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生成器准确率越</a:t>
              </a:r>
              <a:r>
                <a: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大越好（</a:t>
              </a:r>
              <a:r>
                <a:rPr lang="en-US" altLang="zh-CN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1e-5</a:t>
              </a:r>
              <a:r>
                <a: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）</a:t>
              </a:r>
              <a:endPara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判别器准确率影响</a:t>
              </a:r>
              <a:r>
                <a: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不大</a:t>
              </a:r>
              <a:endPara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4" descr="dda6c3e4bb4d7cfd4ea903a9224b9f04"/>
          <p:cNvPicPr>
            <a:picLocks noChangeAspect="1"/>
          </p:cNvPicPr>
          <p:nvPr/>
        </p:nvPicPr>
        <p:blipFill>
          <a:blip r:embed="rId1"/>
          <a:srcRect l="10642"/>
          <a:stretch>
            <a:fillRect/>
          </a:stretch>
        </p:blipFill>
        <p:spPr>
          <a:xfrm>
            <a:off x="-47625" y="-13970"/>
            <a:ext cx="3199130" cy="6885940"/>
          </a:xfrm>
          <a:prstGeom prst="rect">
            <a:avLst/>
          </a:prstGeom>
        </p:spPr>
      </p:pic>
      <p:pic>
        <p:nvPicPr>
          <p:cNvPr id="28" name="图片 28" descr="dda6c3e4bb4d7cfd4ea903a9224b9f04"/>
          <p:cNvPicPr>
            <a:picLocks noChangeAspect="1"/>
          </p:cNvPicPr>
          <p:nvPr/>
        </p:nvPicPr>
        <p:blipFill>
          <a:blip r:embed="rId2"/>
          <a:srcRect l="26512" t="41405" r="4565"/>
          <a:stretch>
            <a:fillRect/>
          </a:stretch>
        </p:blipFill>
        <p:spPr>
          <a:xfrm rot="16200000" flipH="1">
            <a:off x="10700385" y="-409575"/>
            <a:ext cx="1175385" cy="1946275"/>
          </a:xfrm>
          <a:prstGeom prst="rect">
            <a:avLst/>
          </a:prstGeom>
        </p:spPr>
      </p:pic>
      <p:pic>
        <p:nvPicPr>
          <p:cNvPr id="29" name="图片 29" descr="dda6c3e4bb4d7cfd4ea903a9224b9f04"/>
          <p:cNvPicPr>
            <a:picLocks noChangeAspect="1"/>
          </p:cNvPicPr>
          <p:nvPr/>
        </p:nvPicPr>
        <p:blipFill>
          <a:blip r:embed="rId2"/>
          <a:srcRect t="41405" r="4565"/>
          <a:stretch>
            <a:fillRect/>
          </a:stretch>
        </p:blipFill>
        <p:spPr>
          <a:xfrm rot="3540000" flipH="1">
            <a:off x="11392535" y="4333240"/>
            <a:ext cx="2362200" cy="282448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4384675" y="4716780"/>
            <a:ext cx="3418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rPr>
              <a:t>研究未来</a:t>
            </a:r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rPr>
              <a:t>展望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89680" y="5238750"/>
            <a:ext cx="4613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rgbClr val="64685C"/>
                </a:solidFill>
                <a:latin typeface="Times New Roman" panose="02020603050405020304" charset="0"/>
                <a:cs typeface="Times New Roman" panose="02020603050405020304" charset="0"/>
              </a:rPr>
              <a:t>Summarize and future works</a:t>
            </a:r>
            <a:endParaRPr lang="zh-CN" altLang="en-US">
              <a:solidFill>
                <a:srgbClr val="64685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74945" y="2187575"/>
            <a:ext cx="16376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肆</a:t>
            </a:r>
            <a:endParaRPr lang="zh-CN" altLang="en-US" sz="80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631180" y="1357630"/>
            <a:ext cx="9296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>
                <a:solidFill>
                  <a:schemeClr val="tx1">
                    <a:lumMod val="65000"/>
                    <a:lumOff val="3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si</a:t>
            </a:r>
            <a:endParaRPr lang="en-US" altLang="zh-CN" sz="4800">
              <a:solidFill>
                <a:schemeClr val="tx1">
                  <a:lumMod val="65000"/>
                  <a:lumOff val="3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239385" y="3488690"/>
            <a:ext cx="17145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>
                <a:solidFill>
                  <a:srgbClr val="64685C"/>
                </a:solidFill>
                <a:latin typeface="Times New Roman" panose="02020603050405020304" charset="0"/>
                <a:cs typeface="Times New Roman" panose="02020603050405020304" charset="0"/>
              </a:rPr>
              <a:t>PART FOUR</a:t>
            </a:r>
            <a:endParaRPr lang="en-US" altLang="zh-CN" sz="2000">
              <a:solidFill>
                <a:srgbClr val="64685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103495" y="1231900"/>
            <a:ext cx="1980000" cy="2844000"/>
          </a:xfrm>
          <a:prstGeom prst="rect">
            <a:avLst/>
          </a:prstGeom>
          <a:noFill/>
          <a:ln w="28575">
            <a:solidFill>
              <a:srgbClr val="3949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175495" y="1303900"/>
            <a:ext cx="1836000" cy="2700000"/>
          </a:xfrm>
          <a:prstGeom prst="rect">
            <a:avLst/>
          </a:prstGeom>
          <a:noFill/>
          <a:ln w="12700">
            <a:solidFill>
              <a:srgbClr val="3949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4" descr="dda6c3e4bb4d7cfd4ea903a9224b9f04"/>
          <p:cNvPicPr>
            <a:picLocks noChangeAspect="1"/>
          </p:cNvPicPr>
          <p:nvPr/>
        </p:nvPicPr>
        <p:blipFill>
          <a:blip r:embed="rId1"/>
          <a:srcRect l="10642"/>
          <a:stretch>
            <a:fillRect/>
          </a:stretch>
        </p:blipFill>
        <p:spPr>
          <a:xfrm>
            <a:off x="-47625" y="-13970"/>
            <a:ext cx="3199130" cy="6885940"/>
          </a:xfrm>
          <a:prstGeom prst="rect">
            <a:avLst/>
          </a:prstGeom>
        </p:spPr>
      </p:pic>
      <p:pic>
        <p:nvPicPr>
          <p:cNvPr id="28" name="图片 28" descr="dda6c3e4bb4d7cfd4ea903a9224b9f04"/>
          <p:cNvPicPr>
            <a:picLocks noChangeAspect="1"/>
          </p:cNvPicPr>
          <p:nvPr/>
        </p:nvPicPr>
        <p:blipFill>
          <a:blip r:embed="rId2"/>
          <a:srcRect l="26512" t="41405" r="4565"/>
          <a:stretch>
            <a:fillRect/>
          </a:stretch>
        </p:blipFill>
        <p:spPr>
          <a:xfrm rot="16200000" flipH="1">
            <a:off x="10700385" y="-409575"/>
            <a:ext cx="1175385" cy="1946275"/>
          </a:xfrm>
          <a:prstGeom prst="rect">
            <a:avLst/>
          </a:prstGeom>
        </p:spPr>
      </p:pic>
      <p:pic>
        <p:nvPicPr>
          <p:cNvPr id="29" name="图片 29" descr="dda6c3e4bb4d7cfd4ea903a9224b9f04"/>
          <p:cNvPicPr>
            <a:picLocks noChangeAspect="1"/>
          </p:cNvPicPr>
          <p:nvPr/>
        </p:nvPicPr>
        <p:blipFill>
          <a:blip r:embed="rId2"/>
          <a:srcRect t="41405" r="4565"/>
          <a:stretch>
            <a:fillRect/>
          </a:stretch>
        </p:blipFill>
        <p:spPr>
          <a:xfrm rot="3540000" flipH="1">
            <a:off x="11392535" y="4333240"/>
            <a:ext cx="2362200" cy="282448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484630" y="2205355"/>
            <a:ext cx="1449070" cy="2447290"/>
            <a:chOff x="2475" y="3416"/>
            <a:chExt cx="2282" cy="3854"/>
          </a:xfrm>
        </p:grpSpPr>
        <p:grpSp>
          <p:nvGrpSpPr>
            <p:cNvPr id="9" name="组合 8"/>
            <p:cNvGrpSpPr/>
            <p:nvPr/>
          </p:nvGrpSpPr>
          <p:grpSpPr>
            <a:xfrm rot="0">
              <a:off x="2681" y="3416"/>
              <a:ext cx="1870" cy="3854"/>
              <a:chOff x="3880" y="3830"/>
              <a:chExt cx="1870" cy="3854"/>
            </a:xfrm>
            <a:solidFill>
              <a:schemeClr val="bg1">
                <a:lumMod val="95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矩形 6"/>
              <p:cNvSpPr/>
              <p:nvPr/>
            </p:nvSpPr>
            <p:spPr>
              <a:xfrm>
                <a:off x="3965" y="3830"/>
                <a:ext cx="1701" cy="38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880" y="3915"/>
                <a:ext cx="1871" cy="36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 rot="0">
              <a:off x="2475" y="3473"/>
              <a:ext cx="2282" cy="3740"/>
              <a:chOff x="4520" y="4020"/>
              <a:chExt cx="2282" cy="3740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4520" y="4020"/>
                <a:ext cx="2282" cy="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5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文悦古典明朝体 (非商业使用) W5" charset="-122"/>
                    <a:ea typeface="文悦古典明朝体 (非商业使用) W5" charset="-122"/>
                  </a:rPr>
                  <a:t>目</a:t>
                </a:r>
                <a:endParaRPr lang="zh-CN" altLang="en-US" sz="54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520" y="6308"/>
                <a:ext cx="2282" cy="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5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文悦古典明朝体 (非商业使用) W5" charset="-122"/>
                    <a:ea typeface="文悦古典明朝体 (非商业使用) W5" charset="-122"/>
                  </a:rPr>
                  <a:t>录</a:t>
                </a:r>
                <a:endParaRPr lang="zh-CN" altLang="en-US" sz="54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endParaRPr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5519" y="5748"/>
                <a:ext cx="283" cy="283"/>
              </a:xfrm>
              <a:prstGeom prst="ellipse">
                <a:avLst/>
              </a:prstGeom>
              <a:solidFill>
                <a:srgbClr val="6468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4485640" y="1504633"/>
            <a:ext cx="630555" cy="3848100"/>
            <a:chOff x="5973" y="2054"/>
            <a:chExt cx="993" cy="6060"/>
          </a:xfrm>
        </p:grpSpPr>
        <p:sp>
          <p:nvSpPr>
            <p:cNvPr id="15" name="文本框 14"/>
            <p:cNvSpPr txBox="1"/>
            <p:nvPr/>
          </p:nvSpPr>
          <p:spPr>
            <a:xfrm>
              <a:off x="5973" y="2054"/>
              <a:ext cx="993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壹</a:t>
              </a:r>
              <a:endParaRPr lang="zh-CN" alt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pic>
          <p:nvPicPr>
            <p:cNvPr id="38" name="图片 37" descr="index-icon2-1"/>
            <p:cNvPicPr>
              <a:picLocks noChangeAspect="1"/>
            </p:cNvPicPr>
            <p:nvPr/>
          </p:nvPicPr>
          <p:blipFill>
            <a:blip r:embed="rId3">
              <a:lum bright="-24000" contrast="-48000"/>
            </a:blip>
            <a:stretch>
              <a:fillRect/>
            </a:stretch>
          </p:blipFill>
          <p:spPr>
            <a:xfrm>
              <a:off x="6242" y="3167"/>
              <a:ext cx="454" cy="373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6035" y="3607"/>
              <a:ext cx="869" cy="413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ctr">
                <a:lnSpc>
                  <a:spcPct val="100000"/>
                </a:lnSpc>
              </a:pPr>
              <a:r>
                <a: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研究背景略</a:t>
              </a:r>
              <a:r>
                <a: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谈</a:t>
              </a:r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pic>
          <p:nvPicPr>
            <p:cNvPr id="17" name="图片 16" descr="index-icon2-1"/>
            <p:cNvPicPr>
              <a:picLocks noChangeAspect="1"/>
            </p:cNvPicPr>
            <p:nvPr/>
          </p:nvPicPr>
          <p:blipFill>
            <a:blip r:embed="rId3">
              <a:lum bright="-24000" contrast="-48000"/>
            </a:blip>
            <a:stretch>
              <a:fillRect/>
            </a:stretch>
          </p:blipFill>
          <p:spPr>
            <a:xfrm rot="10800000">
              <a:off x="6243" y="7741"/>
              <a:ext cx="454" cy="373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6029960" y="1504315"/>
            <a:ext cx="630555" cy="3848100"/>
            <a:chOff x="5973" y="2054"/>
            <a:chExt cx="993" cy="6060"/>
          </a:xfrm>
        </p:grpSpPr>
        <p:sp>
          <p:nvSpPr>
            <p:cNvPr id="20" name="文本框 19"/>
            <p:cNvSpPr txBox="1"/>
            <p:nvPr/>
          </p:nvSpPr>
          <p:spPr>
            <a:xfrm>
              <a:off x="5973" y="2054"/>
              <a:ext cx="993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贰</a:t>
              </a:r>
              <a:endParaRPr lang="zh-CN" alt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pic>
          <p:nvPicPr>
            <p:cNvPr id="21" name="图片 20" descr="index-icon2-1"/>
            <p:cNvPicPr>
              <a:picLocks noChangeAspect="1"/>
            </p:cNvPicPr>
            <p:nvPr/>
          </p:nvPicPr>
          <p:blipFill>
            <a:blip r:embed="rId3">
              <a:lum bright="-24000" contrast="-48000"/>
            </a:blip>
            <a:stretch>
              <a:fillRect/>
            </a:stretch>
          </p:blipFill>
          <p:spPr>
            <a:xfrm>
              <a:off x="6242" y="3167"/>
              <a:ext cx="454" cy="373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6035" y="3607"/>
              <a:ext cx="869" cy="413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ctr">
                <a:lnSpc>
                  <a:spcPct val="100000"/>
                </a:lnSpc>
              </a:pPr>
              <a:r>
                <a: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研究方法</a:t>
              </a:r>
              <a:r>
                <a: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介绍</a:t>
              </a:r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pic>
          <p:nvPicPr>
            <p:cNvPr id="23" name="图片 22" descr="index-icon2-1"/>
            <p:cNvPicPr>
              <a:picLocks noChangeAspect="1"/>
            </p:cNvPicPr>
            <p:nvPr/>
          </p:nvPicPr>
          <p:blipFill>
            <a:blip r:embed="rId3">
              <a:lum bright="-24000" contrast="-42000"/>
            </a:blip>
            <a:stretch>
              <a:fillRect/>
            </a:stretch>
          </p:blipFill>
          <p:spPr>
            <a:xfrm rot="10800000">
              <a:off x="6243" y="7741"/>
              <a:ext cx="454" cy="373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7574915" y="1504315"/>
            <a:ext cx="630555" cy="3848100"/>
            <a:chOff x="5973" y="2054"/>
            <a:chExt cx="993" cy="6060"/>
          </a:xfrm>
        </p:grpSpPr>
        <p:sp>
          <p:nvSpPr>
            <p:cNvPr id="25" name="文本框 24"/>
            <p:cNvSpPr txBox="1"/>
            <p:nvPr/>
          </p:nvSpPr>
          <p:spPr>
            <a:xfrm>
              <a:off x="5973" y="2054"/>
              <a:ext cx="993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叁</a:t>
              </a:r>
              <a:endParaRPr lang="zh-CN" alt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pic>
          <p:nvPicPr>
            <p:cNvPr id="26" name="图片 25" descr="index-icon2-1"/>
            <p:cNvPicPr>
              <a:picLocks noChangeAspect="1"/>
            </p:cNvPicPr>
            <p:nvPr/>
          </p:nvPicPr>
          <p:blipFill>
            <a:blip r:embed="rId3">
              <a:lum bright="-24000" contrast="-48000"/>
            </a:blip>
            <a:stretch>
              <a:fillRect/>
            </a:stretch>
          </p:blipFill>
          <p:spPr>
            <a:xfrm>
              <a:off x="6242" y="3167"/>
              <a:ext cx="454" cy="373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6035" y="3607"/>
              <a:ext cx="869" cy="413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ctr">
                <a:lnSpc>
                  <a:spcPct val="100000"/>
                </a:lnSpc>
              </a:pPr>
              <a:r>
                <a: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研究结果</a:t>
              </a:r>
              <a:r>
                <a: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分析</a:t>
              </a:r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pic>
          <p:nvPicPr>
            <p:cNvPr id="30" name="图片 29" descr="index-icon2-1"/>
            <p:cNvPicPr>
              <a:picLocks noChangeAspect="1"/>
            </p:cNvPicPr>
            <p:nvPr/>
          </p:nvPicPr>
          <p:blipFill>
            <a:blip r:embed="rId3">
              <a:lum bright="-24000" contrast="-42000"/>
            </a:blip>
            <a:stretch>
              <a:fillRect/>
            </a:stretch>
          </p:blipFill>
          <p:spPr>
            <a:xfrm rot="10800000">
              <a:off x="6243" y="7741"/>
              <a:ext cx="454" cy="373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9119870" y="1504315"/>
            <a:ext cx="630555" cy="3848100"/>
            <a:chOff x="5973" y="2054"/>
            <a:chExt cx="993" cy="6060"/>
          </a:xfrm>
        </p:grpSpPr>
        <p:sp>
          <p:nvSpPr>
            <p:cNvPr id="32" name="文本框 31"/>
            <p:cNvSpPr txBox="1"/>
            <p:nvPr/>
          </p:nvSpPr>
          <p:spPr>
            <a:xfrm>
              <a:off x="5973" y="2054"/>
              <a:ext cx="993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4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肆</a:t>
              </a:r>
              <a:endParaRPr lang="zh-CN" alt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pic>
          <p:nvPicPr>
            <p:cNvPr id="33" name="图片 32" descr="index-icon2-1"/>
            <p:cNvPicPr>
              <a:picLocks noChangeAspect="1"/>
            </p:cNvPicPr>
            <p:nvPr/>
          </p:nvPicPr>
          <p:blipFill>
            <a:blip r:embed="rId3">
              <a:lum bright="-24000" contrast="-60000"/>
            </a:blip>
            <a:stretch>
              <a:fillRect/>
            </a:stretch>
          </p:blipFill>
          <p:spPr>
            <a:xfrm>
              <a:off x="6242" y="3167"/>
              <a:ext cx="454" cy="373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6035" y="3607"/>
              <a:ext cx="869" cy="413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algn="ctr">
                <a:lnSpc>
                  <a:spcPct val="100000"/>
                </a:lnSpc>
              </a:pPr>
              <a:r>
                <a: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研究未来</a:t>
              </a:r>
              <a:r>
                <a:rPr lang="zh-CN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展望</a:t>
              </a:r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pic>
          <p:nvPicPr>
            <p:cNvPr id="39" name="图片 38" descr="index-icon2-1"/>
            <p:cNvPicPr>
              <a:picLocks noChangeAspect="1"/>
            </p:cNvPicPr>
            <p:nvPr/>
          </p:nvPicPr>
          <p:blipFill>
            <a:blip r:embed="rId3">
              <a:lum bright="-24000" contrast="-48000"/>
            </a:blip>
            <a:stretch>
              <a:fillRect/>
            </a:stretch>
          </p:blipFill>
          <p:spPr>
            <a:xfrm rot="10800000">
              <a:off x="6243" y="7741"/>
              <a:ext cx="454" cy="3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4" descr="dda6c3e4bb4d7cfd4ea903a9224b9f04"/>
          <p:cNvPicPr>
            <a:picLocks noChangeAspect="1"/>
          </p:cNvPicPr>
          <p:nvPr/>
        </p:nvPicPr>
        <p:blipFill>
          <a:blip r:embed="rId1"/>
          <a:srcRect l="25541" r="33487" b="55173"/>
          <a:stretch>
            <a:fillRect/>
          </a:stretch>
        </p:blipFill>
        <p:spPr>
          <a:xfrm>
            <a:off x="-9525" y="-24130"/>
            <a:ext cx="1466850" cy="3086735"/>
          </a:xfrm>
          <a:prstGeom prst="rect">
            <a:avLst/>
          </a:prstGeom>
        </p:spPr>
      </p:pic>
      <p:pic>
        <p:nvPicPr>
          <p:cNvPr id="28" name="图片 28" descr="dda6c3e4bb4d7cfd4ea903a9224b9f04"/>
          <p:cNvPicPr>
            <a:picLocks noChangeAspect="1"/>
          </p:cNvPicPr>
          <p:nvPr/>
        </p:nvPicPr>
        <p:blipFill>
          <a:blip r:embed="rId2"/>
          <a:srcRect l="26512" t="41405" r="4565"/>
          <a:stretch>
            <a:fillRect/>
          </a:stretch>
        </p:blipFill>
        <p:spPr>
          <a:xfrm rot="16200000" flipH="1">
            <a:off x="10700385" y="-409575"/>
            <a:ext cx="1175385" cy="1946275"/>
          </a:xfrm>
          <a:prstGeom prst="rect">
            <a:avLst/>
          </a:prstGeom>
        </p:spPr>
      </p:pic>
      <p:pic>
        <p:nvPicPr>
          <p:cNvPr id="29" name="图片 29" descr="dda6c3e4bb4d7cfd4ea903a9224b9f04"/>
          <p:cNvPicPr>
            <a:picLocks noChangeAspect="1"/>
          </p:cNvPicPr>
          <p:nvPr/>
        </p:nvPicPr>
        <p:blipFill>
          <a:blip r:embed="rId2"/>
          <a:srcRect t="41405" r="4565"/>
          <a:stretch>
            <a:fillRect/>
          </a:stretch>
        </p:blipFill>
        <p:spPr>
          <a:xfrm rot="3540000" flipH="1">
            <a:off x="11392535" y="4333240"/>
            <a:ext cx="2362200" cy="2824480"/>
          </a:xfrm>
          <a:prstGeom prst="rect">
            <a:avLst/>
          </a:prstGeom>
        </p:spPr>
      </p:pic>
      <p:pic>
        <p:nvPicPr>
          <p:cNvPr id="2" name="图片 14" descr="dda6c3e4bb4d7cfd4ea903a9224b9f04"/>
          <p:cNvPicPr>
            <a:picLocks noChangeAspect="1"/>
          </p:cNvPicPr>
          <p:nvPr/>
        </p:nvPicPr>
        <p:blipFill>
          <a:blip r:embed="rId1"/>
          <a:srcRect l="67825" t="14819" b="63076"/>
          <a:stretch>
            <a:fillRect/>
          </a:stretch>
        </p:blipFill>
        <p:spPr>
          <a:xfrm>
            <a:off x="824230" y="1653540"/>
            <a:ext cx="633095" cy="83693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84955" y="302895"/>
            <a:ext cx="4022090" cy="521970"/>
            <a:chOff x="6527" y="411"/>
            <a:chExt cx="6334" cy="822"/>
          </a:xfrm>
        </p:grpSpPr>
        <p:sp>
          <p:nvSpPr>
            <p:cNvPr id="3" name="文本框 2"/>
            <p:cNvSpPr txBox="1"/>
            <p:nvPr/>
          </p:nvSpPr>
          <p:spPr>
            <a:xfrm>
              <a:off x="7002" y="411"/>
              <a:ext cx="53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研究总结与</a:t>
              </a:r>
              <a:r>
                <a:rPr lang="zh-CN" altLang="en-US" sz="28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展望</a:t>
              </a:r>
              <a:endPara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pic>
          <p:nvPicPr>
            <p:cNvPr id="11" name="图片 10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5400000">
              <a:off x="12233" y="538"/>
              <a:ext cx="688" cy="567"/>
            </a:xfrm>
            <a:prstGeom prst="rect">
              <a:avLst/>
            </a:prstGeom>
          </p:spPr>
        </p:pic>
        <p:pic>
          <p:nvPicPr>
            <p:cNvPr id="12" name="图片 11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16200000">
              <a:off x="6466" y="538"/>
              <a:ext cx="689" cy="567"/>
            </a:xfrm>
            <a:prstGeom prst="rect">
              <a:avLst/>
            </a:prstGeom>
          </p:spPr>
        </p:pic>
      </p:grpSp>
      <p:sp>
        <p:nvSpPr>
          <p:cNvPr id="19459" name="Freeform 5"/>
          <p:cNvSpPr/>
          <p:nvPr/>
        </p:nvSpPr>
        <p:spPr bwMode="auto">
          <a:xfrm>
            <a:off x="999490" y="2071370"/>
            <a:ext cx="9408160" cy="4145915"/>
          </a:xfrm>
          <a:custGeom>
            <a:avLst/>
            <a:gdLst>
              <a:gd name="T0" fmla="*/ 2147483646 w 1735"/>
              <a:gd name="T1" fmla="*/ 2147483646 h 784"/>
              <a:gd name="T2" fmla="*/ 2147483646 w 1735"/>
              <a:gd name="T3" fmla="*/ 2147483646 h 784"/>
              <a:gd name="T4" fmla="*/ 2147483646 w 1735"/>
              <a:gd name="T5" fmla="*/ 2147483646 h 784"/>
              <a:gd name="T6" fmla="*/ 2147483646 w 1735"/>
              <a:gd name="T7" fmla="*/ 2147483646 h 784"/>
              <a:gd name="T8" fmla="*/ 2147483646 w 1735"/>
              <a:gd name="T9" fmla="*/ 2147483646 h 784"/>
              <a:gd name="T10" fmla="*/ 2147483646 w 1735"/>
              <a:gd name="T11" fmla="*/ 2147483646 h 784"/>
              <a:gd name="T12" fmla="*/ 2147483646 w 1735"/>
              <a:gd name="T13" fmla="*/ 2147483646 h 784"/>
              <a:gd name="T14" fmla="*/ 2147483646 w 1735"/>
              <a:gd name="T15" fmla="*/ 2147483646 h 784"/>
              <a:gd name="T16" fmla="*/ 2147483646 w 1735"/>
              <a:gd name="T17" fmla="*/ 2147483646 h 784"/>
              <a:gd name="T18" fmla="*/ 2147483646 w 1735"/>
              <a:gd name="T19" fmla="*/ 2147483646 h 784"/>
              <a:gd name="T20" fmla="*/ 0 w 1735"/>
              <a:gd name="T21" fmla="*/ 0 h 784"/>
              <a:gd name="T22" fmla="*/ 2147483646 w 1735"/>
              <a:gd name="T23" fmla="*/ 2147483646 h 784"/>
              <a:gd name="T24" fmla="*/ 2147483646 w 1735"/>
              <a:gd name="T25" fmla="*/ 2147483646 h 784"/>
              <a:gd name="T26" fmla="*/ 2147483646 w 1735"/>
              <a:gd name="T27" fmla="*/ 2147483646 h 784"/>
              <a:gd name="T28" fmla="*/ 2147483646 w 1735"/>
              <a:gd name="T29" fmla="*/ 2147483646 h 784"/>
              <a:gd name="T30" fmla="*/ 2147483646 w 1735"/>
              <a:gd name="T31" fmla="*/ 2147483646 h 78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735"/>
              <a:gd name="T49" fmla="*/ 0 h 784"/>
              <a:gd name="T50" fmla="*/ 1735 w 1735"/>
              <a:gd name="T51" fmla="*/ 784 h 784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735" h="784">
                <a:moveTo>
                  <a:pt x="1548" y="674"/>
                </a:moveTo>
                <a:cubicBezTo>
                  <a:pt x="1577" y="645"/>
                  <a:pt x="1577" y="645"/>
                  <a:pt x="1577" y="645"/>
                </a:cubicBezTo>
                <a:cubicBezTo>
                  <a:pt x="1735" y="724"/>
                  <a:pt x="1735" y="724"/>
                  <a:pt x="1735" y="724"/>
                </a:cubicBezTo>
                <a:cubicBezTo>
                  <a:pt x="1437" y="784"/>
                  <a:pt x="1437" y="784"/>
                  <a:pt x="1437" y="784"/>
                </a:cubicBezTo>
                <a:cubicBezTo>
                  <a:pt x="1474" y="748"/>
                  <a:pt x="1474" y="748"/>
                  <a:pt x="1474" y="748"/>
                </a:cubicBezTo>
                <a:cubicBezTo>
                  <a:pt x="1425" y="747"/>
                  <a:pt x="1376" y="745"/>
                  <a:pt x="1328" y="742"/>
                </a:cubicBezTo>
                <a:cubicBezTo>
                  <a:pt x="1190" y="733"/>
                  <a:pt x="1058" y="716"/>
                  <a:pt x="930" y="692"/>
                </a:cubicBezTo>
                <a:cubicBezTo>
                  <a:pt x="698" y="635"/>
                  <a:pt x="578" y="571"/>
                  <a:pt x="571" y="498"/>
                </a:cubicBezTo>
                <a:cubicBezTo>
                  <a:pt x="562" y="453"/>
                  <a:pt x="606" y="407"/>
                  <a:pt x="702" y="361"/>
                </a:cubicBezTo>
                <a:cubicBezTo>
                  <a:pt x="824" y="313"/>
                  <a:pt x="906" y="271"/>
                  <a:pt x="948" y="236"/>
                </a:cubicBezTo>
                <a:cubicBezTo>
                  <a:pt x="1053" y="130"/>
                  <a:pt x="737" y="51"/>
                  <a:pt x="0" y="0"/>
                </a:cubicBezTo>
                <a:cubicBezTo>
                  <a:pt x="754" y="31"/>
                  <a:pt x="1085" y="112"/>
                  <a:pt x="993" y="243"/>
                </a:cubicBezTo>
                <a:cubicBezTo>
                  <a:pt x="968" y="274"/>
                  <a:pt x="896" y="312"/>
                  <a:pt x="777" y="359"/>
                </a:cubicBezTo>
                <a:cubicBezTo>
                  <a:pt x="664" y="409"/>
                  <a:pt x="631" y="463"/>
                  <a:pt x="678" y="520"/>
                </a:cubicBezTo>
                <a:cubicBezTo>
                  <a:pt x="761" y="606"/>
                  <a:pt x="977" y="656"/>
                  <a:pt x="1328" y="670"/>
                </a:cubicBezTo>
                <a:cubicBezTo>
                  <a:pt x="1396" y="673"/>
                  <a:pt x="1470" y="674"/>
                  <a:pt x="1548" y="674"/>
                </a:cubicBezTo>
                <a:close/>
              </a:path>
            </a:pathLst>
          </a:custGeom>
          <a:solidFill>
            <a:srgbClr val="3949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rgbClr val="222A35"/>
              </a:solidFill>
            </a:endParaRPr>
          </a:p>
        </p:txBody>
      </p:sp>
      <p:pic>
        <p:nvPicPr>
          <p:cNvPr id="19461" name="Group 64"/>
          <p:cNvPicPr>
            <a:picLocks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3307080"/>
            <a:ext cx="1073785" cy="169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Group 68"/>
          <p:cNvPicPr>
            <a:picLocks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90" y="1791335"/>
            <a:ext cx="1033780" cy="163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Group 72"/>
          <p:cNvPicPr>
            <a:picLocks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420" y="1322070"/>
            <a:ext cx="92202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Freeform 116"/>
          <p:cNvSpPr>
            <a:spLocks noEditPoints="1"/>
          </p:cNvSpPr>
          <p:nvPr/>
        </p:nvSpPr>
        <p:spPr bwMode="auto">
          <a:xfrm>
            <a:off x="1897380" y="1464945"/>
            <a:ext cx="356235" cy="287020"/>
          </a:xfrm>
          <a:custGeom>
            <a:avLst/>
            <a:gdLst>
              <a:gd name="T0" fmla="*/ 2147483646 w 57"/>
              <a:gd name="T1" fmla="*/ 2147483646 h 46"/>
              <a:gd name="T2" fmla="*/ 2147483646 w 57"/>
              <a:gd name="T3" fmla="*/ 2147483646 h 46"/>
              <a:gd name="T4" fmla="*/ 2147483646 w 57"/>
              <a:gd name="T5" fmla="*/ 2147483646 h 46"/>
              <a:gd name="T6" fmla="*/ 2147483646 w 57"/>
              <a:gd name="T7" fmla="*/ 2147483646 h 46"/>
              <a:gd name="T8" fmla="*/ 2147483646 w 57"/>
              <a:gd name="T9" fmla="*/ 2147483646 h 46"/>
              <a:gd name="T10" fmla="*/ 2147483646 w 57"/>
              <a:gd name="T11" fmla="*/ 2147483646 h 46"/>
              <a:gd name="T12" fmla="*/ 2147483646 w 57"/>
              <a:gd name="T13" fmla="*/ 2147483646 h 46"/>
              <a:gd name="T14" fmla="*/ 2147483646 w 57"/>
              <a:gd name="T15" fmla="*/ 2147483646 h 46"/>
              <a:gd name="T16" fmla="*/ 0 w 57"/>
              <a:gd name="T17" fmla="*/ 2147483646 h 46"/>
              <a:gd name="T18" fmla="*/ 0 w 57"/>
              <a:gd name="T19" fmla="*/ 2147483646 h 46"/>
              <a:gd name="T20" fmla="*/ 2147483646 w 57"/>
              <a:gd name="T21" fmla="*/ 2147483646 h 46"/>
              <a:gd name="T22" fmla="*/ 2147483646 w 57"/>
              <a:gd name="T23" fmla="*/ 2147483646 h 46"/>
              <a:gd name="T24" fmla="*/ 2147483646 w 57"/>
              <a:gd name="T25" fmla="*/ 2147483646 h 46"/>
              <a:gd name="T26" fmla="*/ 2147483646 w 57"/>
              <a:gd name="T27" fmla="*/ 2147483646 h 46"/>
              <a:gd name="T28" fmla="*/ 2147483646 w 57"/>
              <a:gd name="T29" fmla="*/ 0 h 46"/>
              <a:gd name="T30" fmla="*/ 2147483646 w 57"/>
              <a:gd name="T31" fmla="*/ 0 h 46"/>
              <a:gd name="T32" fmla="*/ 2147483646 w 57"/>
              <a:gd name="T33" fmla="*/ 2147483646 h 46"/>
              <a:gd name="T34" fmla="*/ 2147483646 w 57"/>
              <a:gd name="T35" fmla="*/ 2147483646 h 46"/>
              <a:gd name="T36" fmla="*/ 2147483646 w 57"/>
              <a:gd name="T37" fmla="*/ 2147483646 h 46"/>
              <a:gd name="T38" fmla="*/ 2147483646 w 57"/>
              <a:gd name="T39" fmla="*/ 2147483646 h 46"/>
              <a:gd name="T40" fmla="*/ 2147483646 w 57"/>
              <a:gd name="T41" fmla="*/ 2147483646 h 46"/>
              <a:gd name="T42" fmla="*/ 2147483646 w 57"/>
              <a:gd name="T43" fmla="*/ 2147483646 h 46"/>
              <a:gd name="T44" fmla="*/ 2147483646 w 57"/>
              <a:gd name="T45" fmla="*/ 2147483646 h 46"/>
              <a:gd name="T46" fmla="*/ 2147483646 w 57"/>
              <a:gd name="T47" fmla="*/ 2147483646 h 46"/>
              <a:gd name="T48" fmla="*/ 2147483646 w 57"/>
              <a:gd name="T49" fmla="*/ 2147483646 h 46"/>
              <a:gd name="T50" fmla="*/ 2147483646 w 57"/>
              <a:gd name="T51" fmla="*/ 2147483646 h 46"/>
              <a:gd name="T52" fmla="*/ 2147483646 w 57"/>
              <a:gd name="T53" fmla="*/ 2147483646 h 46"/>
              <a:gd name="T54" fmla="*/ 2147483646 w 57"/>
              <a:gd name="T55" fmla="*/ 2147483646 h 46"/>
              <a:gd name="T56" fmla="*/ 2147483646 w 57"/>
              <a:gd name="T57" fmla="*/ 2147483646 h 46"/>
              <a:gd name="T58" fmla="*/ 2147483646 w 57"/>
              <a:gd name="T59" fmla="*/ 2147483646 h 46"/>
              <a:gd name="T60" fmla="*/ 2147483646 w 57"/>
              <a:gd name="T61" fmla="*/ 2147483646 h 46"/>
              <a:gd name="T62" fmla="*/ 2147483646 w 57"/>
              <a:gd name="T63" fmla="*/ 2147483646 h 46"/>
              <a:gd name="T64" fmla="*/ 2147483646 w 57"/>
              <a:gd name="T65" fmla="*/ 2147483646 h 46"/>
              <a:gd name="T66" fmla="*/ 2147483646 w 57"/>
              <a:gd name="T67" fmla="*/ 2147483646 h 46"/>
              <a:gd name="T68" fmla="*/ 2147483646 w 57"/>
              <a:gd name="T69" fmla="*/ 2147483646 h 4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57"/>
              <a:gd name="T106" fmla="*/ 0 h 46"/>
              <a:gd name="T107" fmla="*/ 57 w 57"/>
              <a:gd name="T108" fmla="*/ 46 h 4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rgbClr val="222A35"/>
              </a:solidFill>
            </a:endParaRPr>
          </a:p>
        </p:txBody>
      </p:sp>
      <p:sp>
        <p:nvSpPr>
          <p:cNvPr id="19466" name="Freeform 105"/>
          <p:cNvSpPr>
            <a:spLocks noEditPoints="1"/>
          </p:cNvSpPr>
          <p:nvPr/>
        </p:nvSpPr>
        <p:spPr bwMode="auto">
          <a:xfrm>
            <a:off x="5748655" y="1934210"/>
            <a:ext cx="387350" cy="382905"/>
          </a:xfrm>
          <a:custGeom>
            <a:avLst/>
            <a:gdLst>
              <a:gd name="T0" fmla="*/ 2147483646 w 64"/>
              <a:gd name="T1" fmla="*/ 2147483646 h 63"/>
              <a:gd name="T2" fmla="*/ 2147483646 w 64"/>
              <a:gd name="T3" fmla="*/ 2147483646 h 63"/>
              <a:gd name="T4" fmla="*/ 2147483646 w 64"/>
              <a:gd name="T5" fmla="*/ 2147483646 h 63"/>
              <a:gd name="T6" fmla="*/ 2147483646 w 64"/>
              <a:gd name="T7" fmla="*/ 2147483646 h 63"/>
              <a:gd name="T8" fmla="*/ 0 w 64"/>
              <a:gd name="T9" fmla="*/ 2147483646 h 63"/>
              <a:gd name="T10" fmla="*/ 2147483646 w 64"/>
              <a:gd name="T11" fmla="*/ 0 h 63"/>
              <a:gd name="T12" fmla="*/ 2147483646 w 64"/>
              <a:gd name="T13" fmla="*/ 2147483646 h 63"/>
              <a:gd name="T14" fmla="*/ 2147483646 w 64"/>
              <a:gd name="T15" fmla="*/ 2147483646 h 63"/>
              <a:gd name="T16" fmla="*/ 2147483646 w 64"/>
              <a:gd name="T17" fmla="*/ 2147483646 h 63"/>
              <a:gd name="T18" fmla="*/ 2147483646 w 64"/>
              <a:gd name="T19" fmla="*/ 2147483646 h 63"/>
              <a:gd name="T20" fmla="*/ 2147483646 w 64"/>
              <a:gd name="T21" fmla="*/ 2147483646 h 63"/>
              <a:gd name="T22" fmla="*/ 2147483646 w 64"/>
              <a:gd name="T23" fmla="*/ 2147483646 h 63"/>
              <a:gd name="T24" fmla="*/ 2147483646 w 64"/>
              <a:gd name="T25" fmla="*/ 2147483646 h 63"/>
              <a:gd name="T26" fmla="*/ 2147483646 w 64"/>
              <a:gd name="T27" fmla="*/ 2147483646 h 63"/>
              <a:gd name="T28" fmla="*/ 2147483646 w 64"/>
              <a:gd name="T29" fmla="*/ 2147483646 h 63"/>
              <a:gd name="T30" fmla="*/ 2147483646 w 64"/>
              <a:gd name="T31" fmla="*/ 2147483646 h 6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64"/>
              <a:gd name="T49" fmla="*/ 0 h 63"/>
              <a:gd name="T50" fmla="*/ 64 w 64"/>
              <a:gd name="T51" fmla="*/ 63 h 63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rgbClr val="222A35"/>
              </a:solidFill>
            </a:endParaRPr>
          </a:p>
        </p:txBody>
      </p:sp>
      <p:sp>
        <p:nvSpPr>
          <p:cNvPr id="19467" name="Freeform 178"/>
          <p:cNvSpPr>
            <a:spLocks noEditPoints="1"/>
          </p:cNvSpPr>
          <p:nvPr/>
        </p:nvSpPr>
        <p:spPr bwMode="auto">
          <a:xfrm>
            <a:off x="3855085" y="3473450"/>
            <a:ext cx="461010" cy="347345"/>
          </a:xfrm>
          <a:custGeom>
            <a:avLst/>
            <a:gdLst>
              <a:gd name="T0" fmla="*/ 2147483646 w 158"/>
              <a:gd name="T1" fmla="*/ 2147483646 h 119"/>
              <a:gd name="T2" fmla="*/ 0 w 158"/>
              <a:gd name="T3" fmla="*/ 2147483646 h 119"/>
              <a:gd name="T4" fmla="*/ 0 w 158"/>
              <a:gd name="T5" fmla="*/ 0 h 119"/>
              <a:gd name="T6" fmla="*/ 2147483646 w 158"/>
              <a:gd name="T7" fmla="*/ 0 h 119"/>
              <a:gd name="T8" fmla="*/ 2147483646 w 158"/>
              <a:gd name="T9" fmla="*/ 2147483646 h 119"/>
              <a:gd name="T10" fmla="*/ 2147483646 w 158"/>
              <a:gd name="T11" fmla="*/ 2147483646 h 119"/>
              <a:gd name="T12" fmla="*/ 2147483646 w 158"/>
              <a:gd name="T13" fmla="*/ 2147483646 h 119"/>
              <a:gd name="T14" fmla="*/ 2147483646 w 158"/>
              <a:gd name="T15" fmla="*/ 2147483646 h 119"/>
              <a:gd name="T16" fmla="*/ 2147483646 w 158"/>
              <a:gd name="T17" fmla="*/ 2147483646 h 119"/>
              <a:gd name="T18" fmla="*/ 2147483646 w 158"/>
              <a:gd name="T19" fmla="*/ 2147483646 h 119"/>
              <a:gd name="T20" fmla="*/ 2147483646 w 158"/>
              <a:gd name="T21" fmla="*/ 2147483646 h 119"/>
              <a:gd name="T22" fmla="*/ 2147483646 w 158"/>
              <a:gd name="T23" fmla="*/ 2147483646 h 119"/>
              <a:gd name="T24" fmla="*/ 2147483646 w 158"/>
              <a:gd name="T25" fmla="*/ 2147483646 h 119"/>
              <a:gd name="T26" fmla="*/ 2147483646 w 158"/>
              <a:gd name="T27" fmla="*/ 2147483646 h 119"/>
              <a:gd name="T28" fmla="*/ 2147483646 w 158"/>
              <a:gd name="T29" fmla="*/ 2147483646 h 119"/>
              <a:gd name="T30" fmla="*/ 2147483646 w 158"/>
              <a:gd name="T31" fmla="*/ 2147483646 h 119"/>
              <a:gd name="T32" fmla="*/ 2147483646 w 158"/>
              <a:gd name="T33" fmla="*/ 2147483646 h 119"/>
              <a:gd name="T34" fmla="*/ 2147483646 w 158"/>
              <a:gd name="T35" fmla="*/ 2147483646 h 119"/>
              <a:gd name="T36" fmla="*/ 2147483646 w 158"/>
              <a:gd name="T37" fmla="*/ 2147483646 h 119"/>
              <a:gd name="T38" fmla="*/ 2147483646 w 158"/>
              <a:gd name="T39" fmla="*/ 2147483646 h 119"/>
              <a:gd name="T40" fmla="*/ 2147483646 w 158"/>
              <a:gd name="T41" fmla="*/ 2147483646 h 119"/>
              <a:gd name="T42" fmla="*/ 2147483646 w 158"/>
              <a:gd name="T43" fmla="*/ 2147483646 h 119"/>
              <a:gd name="T44" fmla="*/ 2147483646 w 158"/>
              <a:gd name="T45" fmla="*/ 2147483646 h 119"/>
              <a:gd name="T46" fmla="*/ 2147483646 w 158"/>
              <a:gd name="T47" fmla="*/ 2147483646 h 119"/>
              <a:gd name="T48" fmla="*/ 2147483646 w 158"/>
              <a:gd name="T49" fmla="*/ 2147483646 h 119"/>
              <a:gd name="T50" fmla="*/ 2147483646 w 158"/>
              <a:gd name="T51" fmla="*/ 2147483646 h 119"/>
              <a:gd name="T52" fmla="*/ 2147483646 w 158"/>
              <a:gd name="T53" fmla="*/ 2147483646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58"/>
              <a:gd name="T82" fmla="*/ 0 h 119"/>
              <a:gd name="T83" fmla="*/ 158 w 158"/>
              <a:gd name="T84" fmla="*/ 119 h 119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rgbClr val="222A35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329805" y="4201795"/>
            <a:ext cx="1374140" cy="2184400"/>
            <a:chOff x="13922" y="7174"/>
            <a:chExt cx="2164" cy="3440"/>
          </a:xfrm>
        </p:grpSpPr>
        <p:pic>
          <p:nvPicPr>
            <p:cNvPr id="19464" name="Group 76"/>
            <p:cNvPicPr>
              <a:picLocks noChangeArrowheads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2" y="7174"/>
              <a:ext cx="2164" cy="3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9" name="Freeform 45"/>
            <p:cNvSpPr>
              <a:spLocks noEditPoints="1"/>
            </p:cNvSpPr>
            <p:nvPr/>
          </p:nvSpPr>
          <p:spPr bwMode="auto">
            <a:xfrm>
              <a:off x="14831" y="7591"/>
              <a:ext cx="550" cy="550"/>
            </a:xfrm>
            <a:custGeom>
              <a:avLst/>
              <a:gdLst>
                <a:gd name="T0" fmla="*/ 2147483646 w 55"/>
                <a:gd name="T1" fmla="*/ 2147483646 h 55"/>
                <a:gd name="T2" fmla="*/ 0 w 55"/>
                <a:gd name="T3" fmla="*/ 2147483646 h 55"/>
                <a:gd name="T4" fmla="*/ 2147483646 w 55"/>
                <a:gd name="T5" fmla="*/ 0 h 55"/>
                <a:gd name="T6" fmla="*/ 2147483646 w 55"/>
                <a:gd name="T7" fmla="*/ 2147483646 h 55"/>
                <a:gd name="T8" fmla="*/ 2147483646 w 55"/>
                <a:gd name="T9" fmla="*/ 2147483646 h 55"/>
                <a:gd name="T10" fmla="*/ 2147483646 w 55"/>
                <a:gd name="T11" fmla="*/ 2147483646 h 55"/>
                <a:gd name="T12" fmla="*/ 2147483646 w 55"/>
                <a:gd name="T13" fmla="*/ 2147483646 h 55"/>
                <a:gd name="T14" fmla="*/ 2147483646 w 55"/>
                <a:gd name="T15" fmla="*/ 2147483646 h 55"/>
                <a:gd name="T16" fmla="*/ 2147483646 w 55"/>
                <a:gd name="T17" fmla="*/ 2147483646 h 55"/>
                <a:gd name="T18" fmla="*/ 2147483646 w 55"/>
                <a:gd name="T19" fmla="*/ 2147483646 h 55"/>
                <a:gd name="T20" fmla="*/ 2147483646 w 55"/>
                <a:gd name="T21" fmla="*/ 2147483646 h 55"/>
                <a:gd name="T22" fmla="*/ 2147483646 w 55"/>
                <a:gd name="T23" fmla="*/ 2147483646 h 55"/>
                <a:gd name="T24" fmla="*/ 2147483646 w 55"/>
                <a:gd name="T25" fmla="*/ 2147483646 h 55"/>
                <a:gd name="T26" fmla="*/ 2147483646 w 55"/>
                <a:gd name="T27" fmla="*/ 2147483646 h 55"/>
                <a:gd name="T28" fmla="*/ 2147483646 w 55"/>
                <a:gd name="T29" fmla="*/ 2147483646 h 55"/>
                <a:gd name="T30" fmla="*/ 2147483646 w 55"/>
                <a:gd name="T31" fmla="*/ 2147483646 h 55"/>
                <a:gd name="T32" fmla="*/ 2147483646 w 55"/>
                <a:gd name="T33" fmla="*/ 2147483646 h 55"/>
                <a:gd name="T34" fmla="*/ 2147483646 w 55"/>
                <a:gd name="T35" fmla="*/ 2147483646 h 55"/>
                <a:gd name="T36" fmla="*/ 2147483646 w 55"/>
                <a:gd name="T37" fmla="*/ 2147483646 h 55"/>
                <a:gd name="T38" fmla="*/ 2147483646 w 55"/>
                <a:gd name="T39" fmla="*/ 2147483646 h 55"/>
                <a:gd name="T40" fmla="*/ 2147483646 w 55"/>
                <a:gd name="T41" fmla="*/ 2147483646 h 55"/>
                <a:gd name="T42" fmla="*/ 2147483646 w 55"/>
                <a:gd name="T43" fmla="*/ 2147483646 h 5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55"/>
                <a:gd name="T67" fmla="*/ 0 h 55"/>
                <a:gd name="T68" fmla="*/ 55 w 55"/>
                <a:gd name="T69" fmla="*/ 55 h 5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682" tIns="60841" rIns="121682" bIns="60841"/>
            <a:lstStyle/>
            <a:p>
              <a:endParaRPr lang="zh-CN" altLang="en-US">
                <a:solidFill>
                  <a:srgbClr val="222A35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0">
            <a:off x="6693535" y="1751965"/>
            <a:ext cx="2419350" cy="648335"/>
            <a:chOff x="6787" y="2184"/>
            <a:chExt cx="3810" cy="1021"/>
          </a:xfrm>
        </p:grpSpPr>
        <p:sp>
          <p:nvSpPr>
            <p:cNvPr id="129" name="矩形 128"/>
            <p:cNvSpPr/>
            <p:nvPr/>
          </p:nvSpPr>
          <p:spPr>
            <a:xfrm>
              <a:off x="6787" y="2674"/>
              <a:ext cx="3810" cy="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>
                <a:buNone/>
              </a:pPr>
              <a:r>
                <a:rPr lang="zh-CN" altLang="en-US" sz="1600">
                  <a:solidFill>
                    <a:srgbClr val="222A35">
                      <a:alpha val="70000"/>
                    </a:srgbClr>
                  </a:solidFill>
                  <a:sym typeface="+mn-ea"/>
                </a:rPr>
                <a:t>还有很多变量没有</a:t>
              </a:r>
              <a:r>
                <a:rPr lang="zh-CN" altLang="en-US" sz="1600">
                  <a:solidFill>
                    <a:srgbClr val="222A35">
                      <a:alpha val="70000"/>
                    </a:srgbClr>
                  </a:solidFill>
                  <a:sym typeface="+mn-ea"/>
                </a:rPr>
                <a:t>控制</a:t>
              </a:r>
              <a:endParaRPr lang="zh-CN" altLang="en-US" sz="1600">
                <a:solidFill>
                  <a:srgbClr val="222A35">
                    <a:alpha val="70000"/>
                  </a:srgbClr>
                </a:solidFill>
                <a:sym typeface="+mn-ea"/>
              </a:endParaRPr>
            </a:p>
          </p:txBody>
        </p:sp>
        <p:sp>
          <p:nvSpPr>
            <p:cNvPr id="130" name="Content Placeholder 2"/>
            <p:cNvSpPr txBox="1"/>
            <p:nvPr/>
          </p:nvSpPr>
          <p:spPr>
            <a:xfrm>
              <a:off x="6787" y="2184"/>
              <a:ext cx="3428" cy="445"/>
            </a:xfrm>
            <a:prstGeom prst="rect">
              <a:avLst/>
            </a:prstGeom>
          </p:spPr>
          <p:txBody>
            <a:bodyPr lIns="68570" tIns="34287" rIns="68570" bIns="34287"/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defTabSz="608965">
                <a:lnSpc>
                  <a:spcPct val="80000"/>
                </a:lnSpc>
                <a:buClr>
                  <a:srgbClr val="202F3D">
                    <a:lumMod val="75000"/>
                  </a:srgbClr>
                </a:buClr>
                <a:defRPr/>
              </a:pPr>
              <a:r>
                <a:rPr lang="zh-CN" altLang="id-ID" sz="1800" b="1" dirty="0">
                  <a:solidFill>
                    <a:srgbClr val="222A35"/>
                  </a:solidFill>
                  <a:latin typeface="微软雅黑" charset="-122"/>
                  <a:ea typeface="微软雅黑" charset="-122"/>
                  <a:sym typeface="+mn-ea"/>
                </a:rPr>
                <a:t>更详尽的参数</a:t>
              </a:r>
              <a:r>
                <a:rPr lang="zh-CN" altLang="id-ID" sz="1800" b="1" dirty="0">
                  <a:solidFill>
                    <a:srgbClr val="222A35"/>
                  </a:solidFill>
                  <a:latin typeface="微软雅黑" charset="-122"/>
                  <a:ea typeface="微软雅黑" charset="-122"/>
                  <a:sym typeface="+mn-ea"/>
                </a:rPr>
                <a:t>调节</a:t>
              </a:r>
              <a:endParaRPr lang="zh-CN" altLang="id-ID" sz="1800" b="1" dirty="0">
                <a:solidFill>
                  <a:srgbClr val="222A35"/>
                </a:solidFill>
                <a:latin typeface="微软雅黑" charset="-122"/>
                <a:ea typeface="微软雅黑" charset="-122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rot="0">
            <a:off x="999490" y="3307080"/>
            <a:ext cx="2595880" cy="894715"/>
            <a:chOff x="6787" y="2184"/>
            <a:chExt cx="4088" cy="1409"/>
          </a:xfrm>
        </p:grpSpPr>
        <p:sp>
          <p:nvSpPr>
            <p:cNvPr id="7" name="矩形 6"/>
            <p:cNvSpPr/>
            <p:nvPr/>
          </p:nvSpPr>
          <p:spPr>
            <a:xfrm>
              <a:off x="6787" y="2674"/>
              <a:ext cx="4088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>
                <a:buNone/>
              </a:pPr>
              <a:r>
                <a:rPr lang="zh-CN" altLang="en-US" sz="1600">
                  <a:solidFill>
                    <a:srgbClr val="222A35">
                      <a:alpha val="70000"/>
                    </a:srgbClr>
                  </a:solidFill>
                  <a:sym typeface="+mn-ea"/>
                </a:rPr>
                <a:t>跟论文的划分方式一致，便于对比实现</a:t>
              </a:r>
              <a:r>
                <a:rPr lang="zh-CN" altLang="en-US" sz="1600">
                  <a:solidFill>
                    <a:srgbClr val="222A35">
                      <a:alpha val="70000"/>
                    </a:srgbClr>
                  </a:solidFill>
                  <a:sym typeface="+mn-ea"/>
                </a:rPr>
                <a:t>效果</a:t>
              </a:r>
              <a:endParaRPr lang="zh-CN" altLang="en-US" sz="1600">
                <a:solidFill>
                  <a:srgbClr val="222A35">
                    <a:alpha val="70000"/>
                  </a:srgbClr>
                </a:solidFill>
                <a:sym typeface="+mn-ea"/>
              </a:endParaRPr>
            </a:p>
          </p:txBody>
        </p:sp>
        <p:sp>
          <p:nvSpPr>
            <p:cNvPr id="8" name="Content Placeholder 2"/>
            <p:cNvSpPr txBox="1"/>
            <p:nvPr/>
          </p:nvSpPr>
          <p:spPr>
            <a:xfrm>
              <a:off x="6787" y="2184"/>
              <a:ext cx="3086" cy="445"/>
            </a:xfrm>
            <a:prstGeom prst="rect">
              <a:avLst/>
            </a:prstGeom>
          </p:spPr>
          <p:txBody>
            <a:bodyPr lIns="68570" tIns="34287" rIns="68570" bIns="34287"/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defTabSz="608965">
                <a:lnSpc>
                  <a:spcPct val="80000"/>
                </a:lnSpc>
                <a:buClr>
                  <a:srgbClr val="202F3D">
                    <a:lumMod val="75000"/>
                  </a:srgbClr>
                </a:buClr>
                <a:defRPr/>
              </a:pPr>
              <a:r>
                <a:rPr lang="zh-CN" altLang="id-ID" sz="1800" b="1" dirty="0">
                  <a:solidFill>
                    <a:srgbClr val="222A35"/>
                  </a:solidFill>
                  <a:latin typeface="微软雅黑" charset="-122"/>
                  <a:ea typeface="微软雅黑" charset="-122"/>
                  <a:sym typeface="+mn-ea"/>
                </a:rPr>
                <a:t>更主流的</a:t>
              </a:r>
              <a:r>
                <a:rPr lang="zh-CN" altLang="id-ID" sz="1800" b="1" dirty="0">
                  <a:solidFill>
                    <a:srgbClr val="222A35"/>
                  </a:solidFill>
                  <a:latin typeface="微软雅黑" charset="-122"/>
                  <a:ea typeface="微软雅黑" charset="-122"/>
                  <a:sym typeface="+mn-ea"/>
                </a:rPr>
                <a:t>划分</a:t>
              </a:r>
              <a:endParaRPr lang="zh-CN" altLang="id-ID" sz="1800" b="1" dirty="0">
                <a:solidFill>
                  <a:srgbClr val="222A35"/>
                </a:solidFill>
                <a:latin typeface="微软雅黑" charset="-122"/>
                <a:ea typeface="微软雅黑" charset="-122"/>
                <a:sym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 rot="0">
            <a:off x="2720340" y="1322070"/>
            <a:ext cx="2419350" cy="894715"/>
            <a:chOff x="6787" y="2184"/>
            <a:chExt cx="3810" cy="1409"/>
          </a:xfrm>
        </p:grpSpPr>
        <p:sp>
          <p:nvSpPr>
            <p:cNvPr id="10" name="矩形 9"/>
            <p:cNvSpPr/>
            <p:nvPr/>
          </p:nvSpPr>
          <p:spPr>
            <a:xfrm>
              <a:off x="6787" y="2674"/>
              <a:ext cx="3810" cy="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>
                <a:buNone/>
              </a:pPr>
              <a:r>
                <a:rPr lang="zh-CN" altLang="en-US" sz="1600">
                  <a:solidFill>
                    <a:srgbClr val="222A35">
                      <a:alpha val="70000"/>
                    </a:srgbClr>
                  </a:solidFill>
                  <a:sym typeface="+mn-ea"/>
                </a:rPr>
                <a:t>希望在这三种方法之外引入更多方法对比</a:t>
              </a:r>
              <a:r>
                <a:rPr lang="zh-CN" altLang="en-US" sz="1600">
                  <a:solidFill>
                    <a:srgbClr val="222A35">
                      <a:alpha val="70000"/>
                    </a:srgbClr>
                  </a:solidFill>
                  <a:sym typeface="+mn-ea"/>
                </a:rPr>
                <a:t>性能</a:t>
              </a:r>
              <a:endParaRPr lang="zh-CN" altLang="en-US" sz="1600">
                <a:solidFill>
                  <a:srgbClr val="222A35">
                    <a:alpha val="70000"/>
                  </a:srgbClr>
                </a:solidFill>
                <a:sym typeface="+mn-ea"/>
              </a:endParaRPr>
            </a:p>
          </p:txBody>
        </p:sp>
        <p:sp>
          <p:nvSpPr>
            <p:cNvPr id="15" name="Content Placeholder 2"/>
            <p:cNvSpPr txBox="1"/>
            <p:nvPr/>
          </p:nvSpPr>
          <p:spPr>
            <a:xfrm>
              <a:off x="6787" y="2184"/>
              <a:ext cx="3086" cy="445"/>
            </a:xfrm>
            <a:prstGeom prst="rect">
              <a:avLst/>
            </a:prstGeom>
          </p:spPr>
          <p:txBody>
            <a:bodyPr lIns="68570" tIns="34287" rIns="68570" bIns="34287"/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defTabSz="608965">
                <a:lnSpc>
                  <a:spcPct val="80000"/>
                </a:lnSpc>
                <a:buClr>
                  <a:srgbClr val="202F3D">
                    <a:lumMod val="75000"/>
                  </a:srgbClr>
                </a:buClr>
                <a:defRPr/>
              </a:pPr>
              <a:r>
                <a:rPr lang="zh-CN" altLang="id-ID" sz="1800" b="1" dirty="0">
                  <a:solidFill>
                    <a:srgbClr val="222A35"/>
                  </a:solidFill>
                  <a:latin typeface="微软雅黑" charset="-122"/>
                  <a:ea typeface="微软雅黑" charset="-122"/>
                  <a:sym typeface="+mn-ea"/>
                </a:rPr>
                <a:t>更丰富的</a:t>
              </a:r>
              <a:r>
                <a:rPr lang="zh-CN" altLang="id-ID" sz="1800" b="1" dirty="0">
                  <a:solidFill>
                    <a:srgbClr val="222A35"/>
                  </a:solidFill>
                  <a:latin typeface="微软雅黑" charset="-122"/>
                  <a:ea typeface="微软雅黑" charset="-122"/>
                  <a:sym typeface="+mn-ea"/>
                </a:rPr>
                <a:t>方法</a:t>
              </a:r>
              <a:endParaRPr lang="zh-CN" altLang="id-ID" sz="1800" b="1" dirty="0">
                <a:solidFill>
                  <a:srgbClr val="222A35"/>
                </a:solidFill>
                <a:latin typeface="微软雅黑" charset="-122"/>
                <a:ea typeface="微软雅黑" charset="-122"/>
                <a:sym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0">
            <a:off x="9112885" y="4247515"/>
            <a:ext cx="2419350" cy="648335"/>
            <a:chOff x="6787" y="2184"/>
            <a:chExt cx="3810" cy="1021"/>
          </a:xfrm>
        </p:grpSpPr>
        <p:sp>
          <p:nvSpPr>
            <p:cNvPr id="20" name="矩形 19"/>
            <p:cNvSpPr/>
            <p:nvPr/>
          </p:nvSpPr>
          <p:spPr>
            <a:xfrm>
              <a:off x="6787" y="2674"/>
              <a:ext cx="3810" cy="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>
                <a:buNone/>
              </a:pPr>
              <a:r>
                <a:rPr lang="zh-CN" altLang="en-US" sz="1600">
                  <a:solidFill>
                    <a:srgbClr val="222A35">
                      <a:alpha val="70000"/>
                    </a:srgbClr>
                  </a:solidFill>
                  <a:sym typeface="+mn-ea"/>
                </a:rPr>
                <a:t>多一点，再多</a:t>
              </a:r>
              <a:r>
                <a:rPr lang="zh-CN" altLang="en-US" sz="1600">
                  <a:solidFill>
                    <a:srgbClr val="222A35">
                      <a:alpha val="70000"/>
                    </a:srgbClr>
                  </a:solidFill>
                  <a:sym typeface="+mn-ea"/>
                </a:rPr>
                <a:t>一点</a:t>
              </a:r>
              <a:endParaRPr lang="zh-CN" altLang="en-US" sz="1600">
                <a:solidFill>
                  <a:srgbClr val="222A35">
                    <a:alpha val="70000"/>
                  </a:srgbClr>
                </a:solidFill>
                <a:sym typeface="+mn-ea"/>
              </a:endParaRPr>
            </a:p>
          </p:txBody>
        </p:sp>
        <p:sp>
          <p:nvSpPr>
            <p:cNvPr id="21" name="Content Placeholder 2"/>
            <p:cNvSpPr txBox="1"/>
            <p:nvPr/>
          </p:nvSpPr>
          <p:spPr>
            <a:xfrm>
              <a:off x="6787" y="2184"/>
              <a:ext cx="3086" cy="445"/>
            </a:xfrm>
            <a:prstGeom prst="rect">
              <a:avLst/>
            </a:prstGeom>
          </p:spPr>
          <p:txBody>
            <a:bodyPr lIns="68570" tIns="34287" rIns="68570" bIns="34287"/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defTabSz="608965">
                <a:lnSpc>
                  <a:spcPct val="80000"/>
                </a:lnSpc>
                <a:buClr>
                  <a:srgbClr val="202F3D">
                    <a:lumMod val="75000"/>
                  </a:srgbClr>
                </a:buClr>
                <a:defRPr/>
              </a:pPr>
              <a:r>
                <a:rPr lang="zh-CN" altLang="id-ID" sz="1800" b="1" dirty="0">
                  <a:solidFill>
                    <a:srgbClr val="222A35"/>
                  </a:solidFill>
                  <a:latin typeface="微软雅黑" charset="-122"/>
                  <a:ea typeface="微软雅黑" charset="-122"/>
                  <a:sym typeface="+mn-ea"/>
                </a:rPr>
                <a:t>更卷的</a:t>
              </a:r>
              <a:r>
                <a:rPr lang="zh-CN" altLang="id-ID" sz="1800" b="1" dirty="0">
                  <a:solidFill>
                    <a:srgbClr val="222A35"/>
                  </a:solidFill>
                  <a:latin typeface="微软雅黑" charset="-122"/>
                  <a:ea typeface="微软雅黑" charset="-122"/>
                  <a:sym typeface="+mn-ea"/>
                </a:rPr>
                <a:t>报告</a:t>
              </a:r>
              <a:endParaRPr lang="zh-CN" altLang="id-ID" sz="1800" b="1" dirty="0">
                <a:solidFill>
                  <a:srgbClr val="222A35"/>
                </a:solidFill>
                <a:latin typeface="微软雅黑" charset="-122"/>
                <a:ea typeface="微软雅黑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4" descr="dda6c3e4bb4d7cfd4ea903a9224b9f04"/>
          <p:cNvPicPr>
            <a:picLocks noChangeAspect="1"/>
          </p:cNvPicPr>
          <p:nvPr/>
        </p:nvPicPr>
        <p:blipFill>
          <a:blip r:embed="rId1"/>
          <a:srcRect l="10642"/>
          <a:stretch>
            <a:fillRect/>
          </a:stretch>
        </p:blipFill>
        <p:spPr>
          <a:xfrm>
            <a:off x="-47625" y="-13970"/>
            <a:ext cx="3199130" cy="6885940"/>
          </a:xfrm>
          <a:prstGeom prst="rect">
            <a:avLst/>
          </a:prstGeom>
        </p:spPr>
      </p:pic>
      <p:pic>
        <p:nvPicPr>
          <p:cNvPr id="28" name="图片 28" descr="dda6c3e4bb4d7cfd4ea903a9224b9f04"/>
          <p:cNvPicPr>
            <a:picLocks noChangeAspect="1"/>
          </p:cNvPicPr>
          <p:nvPr/>
        </p:nvPicPr>
        <p:blipFill>
          <a:blip r:embed="rId2"/>
          <a:srcRect l="26512" t="41405" r="4565"/>
          <a:stretch>
            <a:fillRect/>
          </a:stretch>
        </p:blipFill>
        <p:spPr>
          <a:xfrm rot="16200000" flipH="1">
            <a:off x="10700385" y="-409575"/>
            <a:ext cx="1175385" cy="1946275"/>
          </a:xfrm>
          <a:prstGeom prst="rect">
            <a:avLst/>
          </a:prstGeom>
        </p:spPr>
      </p:pic>
      <p:pic>
        <p:nvPicPr>
          <p:cNvPr id="29" name="图片 29" descr="dda6c3e4bb4d7cfd4ea903a9224b9f04"/>
          <p:cNvPicPr>
            <a:picLocks noChangeAspect="1"/>
          </p:cNvPicPr>
          <p:nvPr/>
        </p:nvPicPr>
        <p:blipFill>
          <a:blip r:embed="rId2"/>
          <a:srcRect t="41405" r="4565"/>
          <a:stretch>
            <a:fillRect/>
          </a:stretch>
        </p:blipFill>
        <p:spPr>
          <a:xfrm rot="3540000" flipH="1">
            <a:off x="11392535" y="4333240"/>
            <a:ext cx="2362200" cy="28244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46985" y="3146425"/>
            <a:ext cx="74676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感谢各位老师的倾听和指导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 rot="0">
            <a:off x="2236470" y="3914775"/>
            <a:ext cx="8079105" cy="398780"/>
            <a:chOff x="3231" y="5719"/>
            <a:chExt cx="12723" cy="628"/>
          </a:xfrm>
        </p:grpSpPr>
        <p:sp>
          <p:nvSpPr>
            <p:cNvPr id="3" name="文本框 2"/>
            <p:cNvSpPr txBox="1"/>
            <p:nvPr/>
          </p:nvSpPr>
          <p:spPr>
            <a:xfrm>
              <a:off x="4785" y="5719"/>
              <a:ext cx="9630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>
                  <a:latin typeface="文悦古典明朝体 (非商业使用) W5" charset="-122"/>
                  <a:ea typeface="文悦古典明朝体 (非商业使用) W5" charset="-122"/>
                </a:rPr>
                <a:t>Principles </a:t>
              </a:r>
              <a:r>
                <a:rPr lang="en-US" altLang="zh-CN" sz="2000">
                  <a:latin typeface="文悦古典明朝体 (非商业使用) W5" charset="-122"/>
                  <a:ea typeface="文悦古典明朝体 (非商业使用) W5" charset="-122"/>
                </a:rPr>
                <a:t>of  Data Science</a:t>
              </a:r>
              <a:endParaRPr lang="en-US" altLang="zh-CN" sz="2000"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4400" y="6009"/>
              <a:ext cx="1554" cy="170"/>
              <a:chOff x="14400" y="6009"/>
              <a:chExt cx="1554" cy="170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14400" y="6009"/>
                <a:ext cx="170" cy="170"/>
              </a:xfrm>
              <a:prstGeom prst="ellipse">
                <a:avLst/>
              </a:prstGeom>
              <a:solidFill>
                <a:srgbClr val="6468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5" name="直接连接符 4"/>
              <p:cNvCxnSpPr/>
              <p:nvPr/>
            </p:nvCxnSpPr>
            <p:spPr>
              <a:xfrm>
                <a:off x="14820" y="6094"/>
                <a:ext cx="1134" cy="0"/>
              </a:xfrm>
              <a:prstGeom prst="line">
                <a:avLst/>
              </a:prstGeom>
              <a:ln>
                <a:gradFill>
                  <a:gsLst>
                    <a:gs pos="0">
                      <a:srgbClr val="394931"/>
                    </a:gs>
                    <a:gs pos="100000">
                      <a:srgbClr val="FDE9D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 rot="10800000">
              <a:off x="3231" y="5948"/>
              <a:ext cx="1554" cy="170"/>
              <a:chOff x="14400" y="6009"/>
              <a:chExt cx="1554" cy="17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4400" y="6009"/>
                <a:ext cx="170" cy="170"/>
              </a:xfrm>
              <a:prstGeom prst="ellipse">
                <a:avLst/>
              </a:prstGeom>
              <a:solidFill>
                <a:srgbClr val="6468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4820" y="6094"/>
                <a:ext cx="1134" cy="0"/>
              </a:xfrm>
              <a:prstGeom prst="line">
                <a:avLst/>
              </a:prstGeom>
              <a:ln>
                <a:gradFill>
                  <a:gsLst>
                    <a:gs pos="0">
                      <a:srgbClr val="394931"/>
                    </a:gs>
                    <a:gs pos="100000">
                      <a:srgbClr val="FDE9D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组合 17"/>
          <p:cNvGrpSpPr/>
          <p:nvPr/>
        </p:nvGrpSpPr>
        <p:grpSpPr>
          <a:xfrm rot="0">
            <a:off x="4792345" y="5002530"/>
            <a:ext cx="3206115" cy="437515"/>
            <a:chOff x="7468" y="7222"/>
            <a:chExt cx="5049" cy="689"/>
          </a:xfrm>
        </p:grpSpPr>
        <p:pic>
          <p:nvPicPr>
            <p:cNvPr id="11" name="图片 10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5400000">
              <a:off x="11889" y="7283"/>
              <a:ext cx="688" cy="567"/>
            </a:xfrm>
            <a:prstGeom prst="rect">
              <a:avLst/>
            </a:prstGeom>
          </p:spPr>
        </p:pic>
        <p:pic>
          <p:nvPicPr>
            <p:cNvPr id="12" name="图片 11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16200000">
              <a:off x="7407" y="7283"/>
              <a:ext cx="689" cy="567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8022" y="7252"/>
              <a:ext cx="3941" cy="628"/>
              <a:chOff x="5351" y="2530"/>
              <a:chExt cx="3941" cy="628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5351" y="2530"/>
                <a:ext cx="157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r"/>
                <a:r>
                  <a: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文悦古典明朝体 (非商业使用) W5" charset="-122"/>
                    <a:ea typeface="文悦古典明朝体 (非商业使用) W5" charset="-122"/>
                  </a:rPr>
                  <a:t>汇报人</a:t>
                </a:r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7100" y="2759"/>
                <a:ext cx="170" cy="170"/>
              </a:xfrm>
              <a:prstGeom prst="ellipse">
                <a:avLst/>
              </a:prstGeom>
              <a:solidFill>
                <a:srgbClr val="6468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7450" y="2530"/>
                <a:ext cx="184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文悦古典明朝体 (非商业使用) W5" charset="-122"/>
                    <a:ea typeface="文悦古典明朝体 (非商业使用) W5" charset="-122"/>
                  </a:rPr>
                  <a:t>陈</a:t>
                </a:r>
                <a:r>
                  <a: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楷体" charset="0"/>
                    <a:ea typeface="楷体" charset="0"/>
                  </a:rPr>
                  <a:t>垍</a:t>
                </a:r>
                <a:r>
                  <a: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文悦古典明朝体 (非商业使用) W5" charset="-122"/>
                    <a:ea typeface="文悦古典明朝体 (非商业使用) W5" charset="-122"/>
                  </a:rPr>
                  <a:t>铮</a:t>
                </a:r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endParaRPr>
              </a:p>
            </p:txBody>
          </p:sp>
        </p:grpSp>
      </p:grpSp>
      <p:sp>
        <p:nvSpPr>
          <p:cNvPr id="19" name="文本框 18"/>
          <p:cNvSpPr txBox="1"/>
          <p:nvPr/>
        </p:nvSpPr>
        <p:spPr>
          <a:xfrm>
            <a:off x="4222750" y="1734820"/>
            <a:ext cx="41154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感  谢  倾  听</a:t>
            </a:r>
            <a:endParaRPr lang="zh-CN" altLang="en-US" sz="54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56100" y="1151255"/>
            <a:ext cx="9296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gan 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25110" y="1151255"/>
            <a:ext cx="9296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xie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62700" y="1151255"/>
            <a:ext cx="9296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qing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08545" y="1151255"/>
            <a:ext cx="9296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ting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842000" y="2787015"/>
            <a:ext cx="876300" cy="76200"/>
          </a:xfrm>
          <a:prstGeom prst="rect">
            <a:avLst/>
          </a:prstGeom>
          <a:solidFill>
            <a:srgbClr val="394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4" descr="dda6c3e4bb4d7cfd4ea903a9224b9f04"/>
          <p:cNvPicPr>
            <a:picLocks noChangeAspect="1"/>
          </p:cNvPicPr>
          <p:nvPr/>
        </p:nvPicPr>
        <p:blipFill>
          <a:blip r:embed="rId1"/>
          <a:srcRect l="10642"/>
          <a:stretch>
            <a:fillRect/>
          </a:stretch>
        </p:blipFill>
        <p:spPr>
          <a:xfrm>
            <a:off x="-47625" y="-13970"/>
            <a:ext cx="3199130" cy="6885940"/>
          </a:xfrm>
          <a:prstGeom prst="rect">
            <a:avLst/>
          </a:prstGeom>
        </p:spPr>
      </p:pic>
      <p:pic>
        <p:nvPicPr>
          <p:cNvPr id="28" name="图片 28" descr="dda6c3e4bb4d7cfd4ea903a9224b9f04"/>
          <p:cNvPicPr>
            <a:picLocks noChangeAspect="1"/>
          </p:cNvPicPr>
          <p:nvPr/>
        </p:nvPicPr>
        <p:blipFill>
          <a:blip r:embed="rId2"/>
          <a:srcRect l="26512" t="41405" r="4565"/>
          <a:stretch>
            <a:fillRect/>
          </a:stretch>
        </p:blipFill>
        <p:spPr>
          <a:xfrm rot="16200000" flipH="1">
            <a:off x="10700385" y="-409575"/>
            <a:ext cx="1175385" cy="1946275"/>
          </a:xfrm>
          <a:prstGeom prst="rect">
            <a:avLst/>
          </a:prstGeom>
        </p:spPr>
      </p:pic>
      <p:pic>
        <p:nvPicPr>
          <p:cNvPr id="29" name="图片 29" descr="dda6c3e4bb4d7cfd4ea903a9224b9f04"/>
          <p:cNvPicPr>
            <a:picLocks noChangeAspect="1"/>
          </p:cNvPicPr>
          <p:nvPr/>
        </p:nvPicPr>
        <p:blipFill>
          <a:blip r:embed="rId2"/>
          <a:srcRect t="41405" r="4565"/>
          <a:stretch>
            <a:fillRect/>
          </a:stretch>
        </p:blipFill>
        <p:spPr>
          <a:xfrm rot="3540000" flipH="1">
            <a:off x="11392535" y="4333240"/>
            <a:ext cx="2362200" cy="282448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4384675" y="4716780"/>
            <a:ext cx="3418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rPr>
              <a:t>研究背景</a:t>
            </a:r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rPr>
              <a:t>略谈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89680" y="5238750"/>
            <a:ext cx="4613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rgbClr val="64685C"/>
                </a:solidFill>
                <a:latin typeface="Times New Roman" panose="02020603050405020304" charset="0"/>
                <a:cs typeface="Times New Roman" panose="02020603050405020304" charset="0"/>
              </a:rPr>
              <a:t>The background and significance of the </a:t>
            </a:r>
            <a:r>
              <a:rPr lang="en-US" altLang="zh-CN">
                <a:solidFill>
                  <a:srgbClr val="64685C"/>
                </a:solidFill>
                <a:latin typeface="Times New Roman" panose="02020603050405020304" charset="0"/>
                <a:cs typeface="Times New Roman" panose="02020603050405020304" charset="0"/>
              </a:rPr>
              <a:t>work</a:t>
            </a:r>
            <a:endParaRPr lang="en-US" altLang="zh-CN">
              <a:solidFill>
                <a:srgbClr val="64685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74945" y="2187575"/>
            <a:ext cx="16376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壹</a:t>
            </a:r>
            <a:endParaRPr lang="zh-CN" altLang="en-US" sz="80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631180" y="1357630"/>
            <a:ext cx="9296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>
                <a:solidFill>
                  <a:schemeClr val="tx1">
                    <a:lumMod val="65000"/>
                    <a:lumOff val="3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yi</a:t>
            </a:r>
            <a:endParaRPr lang="en-US" altLang="zh-CN" sz="4800">
              <a:solidFill>
                <a:schemeClr val="tx1">
                  <a:lumMod val="65000"/>
                  <a:lumOff val="3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239385" y="3488690"/>
            <a:ext cx="17145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>
                <a:solidFill>
                  <a:srgbClr val="64685C"/>
                </a:solidFill>
                <a:latin typeface="Times New Roman" panose="02020603050405020304" charset="0"/>
                <a:cs typeface="Times New Roman" panose="02020603050405020304" charset="0"/>
              </a:rPr>
              <a:t>PART ONE</a:t>
            </a:r>
            <a:endParaRPr lang="en-US" altLang="zh-CN" sz="2000">
              <a:solidFill>
                <a:srgbClr val="64685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103495" y="1231900"/>
            <a:ext cx="1980000" cy="2844000"/>
          </a:xfrm>
          <a:prstGeom prst="rect">
            <a:avLst/>
          </a:prstGeom>
          <a:noFill/>
          <a:ln w="28575">
            <a:solidFill>
              <a:srgbClr val="3949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175495" y="1303900"/>
            <a:ext cx="1836000" cy="2700000"/>
          </a:xfrm>
          <a:prstGeom prst="rect">
            <a:avLst/>
          </a:prstGeom>
          <a:noFill/>
          <a:ln w="12700">
            <a:solidFill>
              <a:srgbClr val="3949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4" descr="dda6c3e4bb4d7cfd4ea903a9224b9f04"/>
          <p:cNvPicPr>
            <a:picLocks noChangeAspect="1"/>
          </p:cNvPicPr>
          <p:nvPr/>
        </p:nvPicPr>
        <p:blipFill>
          <a:blip r:embed="rId1"/>
          <a:srcRect l="25541" r="33487" b="55173"/>
          <a:stretch>
            <a:fillRect/>
          </a:stretch>
        </p:blipFill>
        <p:spPr>
          <a:xfrm>
            <a:off x="-9525" y="-24130"/>
            <a:ext cx="1466850" cy="3086735"/>
          </a:xfrm>
          <a:prstGeom prst="rect">
            <a:avLst/>
          </a:prstGeom>
        </p:spPr>
      </p:pic>
      <p:pic>
        <p:nvPicPr>
          <p:cNvPr id="28" name="图片 28" descr="dda6c3e4bb4d7cfd4ea903a9224b9f04"/>
          <p:cNvPicPr>
            <a:picLocks noChangeAspect="1"/>
          </p:cNvPicPr>
          <p:nvPr/>
        </p:nvPicPr>
        <p:blipFill>
          <a:blip r:embed="rId2"/>
          <a:srcRect l="26512" t="41405" r="4565"/>
          <a:stretch>
            <a:fillRect/>
          </a:stretch>
        </p:blipFill>
        <p:spPr>
          <a:xfrm rot="16200000" flipH="1">
            <a:off x="10700385" y="-409575"/>
            <a:ext cx="1175385" cy="1946275"/>
          </a:xfrm>
          <a:prstGeom prst="rect">
            <a:avLst/>
          </a:prstGeom>
        </p:spPr>
      </p:pic>
      <p:pic>
        <p:nvPicPr>
          <p:cNvPr id="29" name="图片 29" descr="dda6c3e4bb4d7cfd4ea903a9224b9f04"/>
          <p:cNvPicPr>
            <a:picLocks noChangeAspect="1"/>
          </p:cNvPicPr>
          <p:nvPr/>
        </p:nvPicPr>
        <p:blipFill>
          <a:blip r:embed="rId2"/>
          <a:srcRect t="41405" r="4565"/>
          <a:stretch>
            <a:fillRect/>
          </a:stretch>
        </p:blipFill>
        <p:spPr>
          <a:xfrm rot="3540000" flipH="1">
            <a:off x="11392535" y="4333240"/>
            <a:ext cx="2362200" cy="2824480"/>
          </a:xfrm>
          <a:prstGeom prst="rect">
            <a:avLst/>
          </a:prstGeom>
        </p:spPr>
      </p:pic>
      <p:pic>
        <p:nvPicPr>
          <p:cNvPr id="2" name="图片 14" descr="dda6c3e4bb4d7cfd4ea903a9224b9f04"/>
          <p:cNvPicPr>
            <a:picLocks noChangeAspect="1"/>
          </p:cNvPicPr>
          <p:nvPr/>
        </p:nvPicPr>
        <p:blipFill>
          <a:blip r:embed="rId1"/>
          <a:srcRect l="67825" t="14819" b="63076"/>
          <a:stretch>
            <a:fillRect/>
          </a:stretch>
        </p:blipFill>
        <p:spPr>
          <a:xfrm>
            <a:off x="1457325" y="567690"/>
            <a:ext cx="633095" cy="83693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84955" y="302895"/>
            <a:ext cx="4022090" cy="521970"/>
            <a:chOff x="6527" y="411"/>
            <a:chExt cx="6334" cy="822"/>
          </a:xfrm>
        </p:grpSpPr>
        <p:sp>
          <p:nvSpPr>
            <p:cNvPr id="3" name="文本框 2"/>
            <p:cNvSpPr txBox="1"/>
            <p:nvPr/>
          </p:nvSpPr>
          <p:spPr>
            <a:xfrm>
              <a:off x="7002" y="411"/>
              <a:ext cx="53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研究背景</a:t>
              </a:r>
              <a:r>
                <a:rPr lang="zh-CN" altLang="en-US" sz="28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略谈</a:t>
              </a:r>
              <a:endPara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pic>
          <p:nvPicPr>
            <p:cNvPr id="11" name="图片 10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5400000">
              <a:off x="12233" y="538"/>
              <a:ext cx="688" cy="567"/>
            </a:xfrm>
            <a:prstGeom prst="rect">
              <a:avLst/>
            </a:prstGeom>
          </p:spPr>
        </p:pic>
        <p:pic>
          <p:nvPicPr>
            <p:cNvPr id="12" name="图片 11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16200000">
              <a:off x="6466" y="538"/>
              <a:ext cx="689" cy="567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 rot="0">
            <a:off x="8282305" y="2447925"/>
            <a:ext cx="2807970" cy="2880274"/>
            <a:chOff x="12950" y="1279"/>
            <a:chExt cx="5102" cy="5245"/>
          </a:xfrm>
        </p:grpSpPr>
        <p:sp>
          <p:nvSpPr>
            <p:cNvPr id="6" name="椭圆 5"/>
            <p:cNvSpPr/>
            <p:nvPr/>
          </p:nvSpPr>
          <p:spPr>
            <a:xfrm>
              <a:off x="12950" y="1351"/>
              <a:ext cx="5102" cy="51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190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" name="图片 6" descr="62bc795c5bd01c34dcae86e1e0c364e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33" y="1279"/>
              <a:ext cx="4535" cy="5245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12950" y="1350"/>
              <a:ext cx="5102" cy="5102"/>
            </a:xfrm>
            <a:prstGeom prst="ellipse">
              <a:avLst/>
            </a:prstGeom>
            <a:solidFill>
              <a:srgbClr val="64685C">
                <a:alpha val="60000"/>
              </a:srgbClr>
            </a:solidFill>
            <a:ln>
              <a:noFill/>
            </a:ln>
            <a:effectLst>
              <a:outerShdw blurRad="190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749030" y="2919095"/>
            <a:ext cx="18732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6000">
                <a:blipFill>
                  <a:blip r:embed="rId5"/>
                  <a:stretch>
                    <a:fillRect/>
                  </a:stretch>
                </a:blipFill>
                <a:latin typeface="文悦古典明朝体 (非商业使用) W5" charset="-122"/>
                <a:ea typeface="文悦古典明朝体 (非商业使用) W5" charset="-122"/>
              </a:rPr>
              <a:t>研究背景</a:t>
            </a:r>
            <a:endParaRPr lang="zh-CN" altLang="en-US" sz="6000">
              <a:blipFill>
                <a:blip r:embed="rId5"/>
                <a:stretch>
                  <a:fillRect/>
                </a:stretch>
              </a:blip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69060" y="1121410"/>
            <a:ext cx="5683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Reproduce</a:t>
            </a:r>
            <a:r>
              <a:rPr lang="en-US" alt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 Reasearch Results</a:t>
            </a:r>
            <a:endParaRPr lang="en-US" altLang="zh-CN" sz="2800" b="1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69060" y="1835785"/>
            <a:ext cx="654558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00000"/>
              </a:lnSpc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Verify the </a:t>
            </a:r>
            <a:r>
              <a:rPr lang="zh-CN" altLang="en-US" sz="2000">
                <a:solidFill>
                  <a:srgbClr val="FF0000"/>
                </a:solidFill>
                <a:latin typeface="文悦古典明朝体 (非商业使用) W5" charset="-122"/>
                <a:ea typeface="文悦古典明朝体 (非商业使用) W5" charset="-122"/>
              </a:rPr>
              <a:t>correctness of the implementation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 by making 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my 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own implementation results on the </a:t>
            </a:r>
            <a:r>
              <a:rPr lang="zh-CN" altLang="en-US" sz="2000">
                <a:solidFill>
                  <a:srgbClr val="FF0000"/>
                </a:solidFill>
                <a:latin typeface="文悦古典明朝体 (非商业使用) W5" charset="-122"/>
                <a:ea typeface="文悦古典明朝体 (非商业使用) W5" charset="-122"/>
              </a:rPr>
              <a:t>same order of magnitude 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as the baseline model results of each paper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91615" y="1686385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338580" y="2999740"/>
            <a:ext cx="47783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Model Performance comparison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  <a:p>
            <a:pPr algn="l">
              <a:buClrTx/>
              <a:buSzTx/>
              <a:buFontTx/>
            </a:pP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38580" y="3714115"/>
            <a:ext cx="65455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00000"/>
              </a:lnSpc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Compare the </a:t>
            </a:r>
            <a:r>
              <a:rPr lang="zh-CN" altLang="en-US" sz="2000">
                <a:solidFill>
                  <a:srgbClr val="FF0000"/>
                </a:solidFill>
                <a:latin typeface="文悦古典明朝体 (非商业使用) W5" charset="-122"/>
                <a:ea typeface="文悦古典明朝体 (非商业使用) W5" charset="-122"/>
              </a:rPr>
              <a:t>performance differences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 of the three types of models and analyze the causes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61135" y="3564715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53820" y="4624070"/>
            <a:ext cx="477837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Model Performance comparison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  <a:p>
            <a:pPr algn="l"/>
            <a:endParaRPr lang="zh-CN" altLang="en-US" sz="2400" b="1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3820" y="5338445"/>
            <a:ext cx="65455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00000"/>
              </a:lnSpc>
            </a:pPr>
            <a:r>
              <a:rPr lang="zh-CN" altLang="en-US" sz="2000">
                <a:solidFill>
                  <a:srgbClr val="FF0000"/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rPr>
              <a:t>Model selection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rPr>
              <a:t> is carried out through parameter adjustment and model structure refinement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76375" y="5189045"/>
            <a:ext cx="432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4" descr="dda6c3e4bb4d7cfd4ea903a9224b9f04"/>
          <p:cNvPicPr>
            <a:picLocks noChangeAspect="1"/>
          </p:cNvPicPr>
          <p:nvPr/>
        </p:nvPicPr>
        <p:blipFill>
          <a:blip r:embed="rId1"/>
          <a:srcRect l="25541" r="33487" b="55173"/>
          <a:stretch>
            <a:fillRect/>
          </a:stretch>
        </p:blipFill>
        <p:spPr>
          <a:xfrm>
            <a:off x="-9525" y="-24130"/>
            <a:ext cx="1466850" cy="3086735"/>
          </a:xfrm>
          <a:prstGeom prst="rect">
            <a:avLst/>
          </a:prstGeom>
        </p:spPr>
      </p:pic>
      <p:pic>
        <p:nvPicPr>
          <p:cNvPr id="28" name="图片 28" descr="dda6c3e4bb4d7cfd4ea903a9224b9f04"/>
          <p:cNvPicPr>
            <a:picLocks noChangeAspect="1"/>
          </p:cNvPicPr>
          <p:nvPr/>
        </p:nvPicPr>
        <p:blipFill>
          <a:blip r:embed="rId2"/>
          <a:srcRect l="26512" t="41405" r="4565"/>
          <a:stretch>
            <a:fillRect/>
          </a:stretch>
        </p:blipFill>
        <p:spPr>
          <a:xfrm rot="16200000" flipH="1">
            <a:off x="10700385" y="-409575"/>
            <a:ext cx="1175385" cy="1946275"/>
          </a:xfrm>
          <a:prstGeom prst="rect">
            <a:avLst/>
          </a:prstGeom>
        </p:spPr>
      </p:pic>
      <p:pic>
        <p:nvPicPr>
          <p:cNvPr id="29" name="图片 29" descr="dda6c3e4bb4d7cfd4ea903a9224b9f04"/>
          <p:cNvPicPr>
            <a:picLocks noChangeAspect="1"/>
          </p:cNvPicPr>
          <p:nvPr/>
        </p:nvPicPr>
        <p:blipFill>
          <a:blip r:embed="rId2"/>
          <a:srcRect t="41405" r="4565"/>
          <a:stretch>
            <a:fillRect/>
          </a:stretch>
        </p:blipFill>
        <p:spPr>
          <a:xfrm rot="3540000" flipH="1">
            <a:off x="11392535" y="4333240"/>
            <a:ext cx="2362200" cy="2824480"/>
          </a:xfrm>
          <a:prstGeom prst="rect">
            <a:avLst/>
          </a:prstGeom>
        </p:spPr>
      </p:pic>
      <p:pic>
        <p:nvPicPr>
          <p:cNvPr id="2" name="图片 14" descr="dda6c3e4bb4d7cfd4ea903a9224b9f04"/>
          <p:cNvPicPr>
            <a:picLocks noChangeAspect="1"/>
          </p:cNvPicPr>
          <p:nvPr/>
        </p:nvPicPr>
        <p:blipFill>
          <a:blip r:embed="rId1"/>
          <a:srcRect l="67825" t="14819" b="63076"/>
          <a:stretch>
            <a:fillRect/>
          </a:stretch>
        </p:blipFill>
        <p:spPr>
          <a:xfrm>
            <a:off x="824230" y="1653540"/>
            <a:ext cx="633095" cy="83693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84955" y="302895"/>
            <a:ext cx="4022090" cy="521970"/>
            <a:chOff x="6527" y="411"/>
            <a:chExt cx="6334" cy="822"/>
          </a:xfrm>
        </p:grpSpPr>
        <p:sp>
          <p:nvSpPr>
            <p:cNvPr id="3" name="文本框 2"/>
            <p:cNvSpPr txBox="1"/>
            <p:nvPr/>
          </p:nvSpPr>
          <p:spPr>
            <a:xfrm>
              <a:off x="7002" y="411"/>
              <a:ext cx="53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模型结果复现</a:t>
              </a:r>
              <a:r>
                <a:rPr lang="zh-CN" altLang="en-US" sz="28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之细节</a:t>
              </a:r>
              <a:endPara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pic>
          <p:nvPicPr>
            <p:cNvPr id="11" name="图片 10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5400000">
              <a:off x="12233" y="538"/>
              <a:ext cx="688" cy="567"/>
            </a:xfrm>
            <a:prstGeom prst="rect">
              <a:avLst/>
            </a:prstGeom>
          </p:spPr>
        </p:pic>
        <p:pic>
          <p:nvPicPr>
            <p:cNvPr id="12" name="图片 11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16200000">
              <a:off x="6466" y="538"/>
              <a:ext cx="689" cy="567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070" y="1653540"/>
            <a:ext cx="6608445" cy="27082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70" y="4544060"/>
            <a:ext cx="6609080" cy="908685"/>
          </a:xfrm>
          <a:prstGeom prst="rect">
            <a:avLst/>
          </a:prstGeom>
        </p:spPr>
      </p:pic>
      <p:cxnSp>
        <p:nvCxnSpPr>
          <p:cNvPr id="37" name="直接连接符 36"/>
          <p:cNvCxnSpPr/>
          <p:nvPr/>
        </p:nvCxnSpPr>
        <p:spPr>
          <a:xfrm>
            <a:off x="10066020" y="5109845"/>
            <a:ext cx="1473835" cy="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066030" y="5388610"/>
            <a:ext cx="3975100" cy="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 descr="7b0a202020202274657874626f78223a20227b5c2263617465676f72795f69645c223a31303439352c5c2269645c223a32303334353134337d220a7d0a"/>
          <p:cNvGrpSpPr/>
          <p:nvPr/>
        </p:nvGrpSpPr>
        <p:grpSpPr>
          <a:xfrm>
            <a:off x="130175" y="2627630"/>
            <a:ext cx="4813935" cy="1633220"/>
            <a:chOff x="5100" y="2966"/>
            <a:chExt cx="9540" cy="4770"/>
          </a:xfrm>
        </p:grpSpPr>
        <p:pic>
          <p:nvPicPr>
            <p:cNvPr id="40" name="图片 39" descr="2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00" y="2966"/>
              <a:ext cx="9540" cy="4770"/>
            </a:xfrm>
            <a:prstGeom prst="rect">
              <a:avLst/>
            </a:prstGeom>
          </p:spPr>
        </p:pic>
        <p:sp>
          <p:nvSpPr>
            <p:cNvPr id="41" name="文本框 40"/>
            <p:cNvSpPr txBox="1"/>
            <p:nvPr/>
          </p:nvSpPr>
          <p:spPr>
            <a:xfrm>
              <a:off x="5622" y="3866"/>
              <a:ext cx="8370" cy="3070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noAutofit/>
            </a:bodyPr>
            <a:p>
              <a:pPr algn="ctr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spc="-200">
                  <a:solidFill>
                    <a:srgbClr val="5F6333"/>
                  </a:solidFill>
                  <a:uFillTx/>
                  <a:latin typeface="汉仪字酷堂义山楷W" panose="00020600040101010101" charset="-122"/>
                  <a:ea typeface="汉仪字酷堂义山楷W" panose="00020600040101010101" charset="-122"/>
                  <a:sym typeface="+mn-ea"/>
                </a:rPr>
                <a:t>Zero shot learning and </a:t>
              </a:r>
              <a:endParaRPr lang="en-US" altLang="zh-CN" sz="3200" b="1" spc="-200">
                <a:solidFill>
                  <a:srgbClr val="5F6333"/>
                </a:solidFill>
                <a:uFillTx/>
                <a:latin typeface="汉仪字酷堂义山楷W" panose="00020600040101010101" charset="-122"/>
                <a:ea typeface="汉仪字酷堂义山楷W" panose="00020600040101010101" charset="-122"/>
                <a:sym typeface="+mn-ea"/>
              </a:endParaRPr>
            </a:p>
            <a:p>
              <a:pPr algn="ctr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spc="-200">
                  <a:solidFill>
                    <a:srgbClr val="5F6333"/>
                  </a:solidFill>
                  <a:uFillTx/>
                  <a:latin typeface="汉仪字酷堂义山楷W" panose="00020600040101010101" charset="-122"/>
                  <a:ea typeface="汉仪字酷堂义山楷W" panose="00020600040101010101" charset="-122"/>
                  <a:sym typeface="+mn-ea"/>
                </a:rPr>
                <a:t>few shot testing set</a:t>
              </a:r>
              <a:endParaRPr lang="en-US" altLang="zh-CN" sz="3200" b="1" spc="-200">
                <a:solidFill>
                  <a:srgbClr val="5F6333"/>
                </a:solidFill>
                <a:uFillTx/>
                <a:latin typeface="汉仪字酷堂义山楷W" panose="00020600040101010101" charset="-122"/>
                <a:ea typeface="汉仪字酷堂义山楷W" panose="00020600040101010101" charset="-122"/>
                <a:sym typeface="+mn-ea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393700" y="5452745"/>
            <a:ext cx="38042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Yongqin Xian,  et al. "Zero-Shot Learning - A Comprehensive</a:t>
            </a:r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Evaluation of the Good, the Bad and the Ugly."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 arXiv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, 20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20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.</a:t>
            </a:r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4" descr="dda6c3e4bb4d7cfd4ea903a9224b9f04"/>
          <p:cNvPicPr>
            <a:picLocks noChangeAspect="1"/>
          </p:cNvPicPr>
          <p:nvPr/>
        </p:nvPicPr>
        <p:blipFill>
          <a:blip r:embed="rId1"/>
          <a:srcRect l="10642"/>
          <a:stretch>
            <a:fillRect/>
          </a:stretch>
        </p:blipFill>
        <p:spPr>
          <a:xfrm>
            <a:off x="-47625" y="-13970"/>
            <a:ext cx="3199130" cy="6885940"/>
          </a:xfrm>
          <a:prstGeom prst="rect">
            <a:avLst/>
          </a:prstGeom>
        </p:spPr>
      </p:pic>
      <p:pic>
        <p:nvPicPr>
          <p:cNvPr id="28" name="图片 28" descr="dda6c3e4bb4d7cfd4ea903a9224b9f04"/>
          <p:cNvPicPr>
            <a:picLocks noChangeAspect="1"/>
          </p:cNvPicPr>
          <p:nvPr/>
        </p:nvPicPr>
        <p:blipFill>
          <a:blip r:embed="rId2"/>
          <a:srcRect l="26512" t="41405" r="4565"/>
          <a:stretch>
            <a:fillRect/>
          </a:stretch>
        </p:blipFill>
        <p:spPr>
          <a:xfrm rot="16200000" flipH="1">
            <a:off x="10700385" y="-409575"/>
            <a:ext cx="1175385" cy="1946275"/>
          </a:xfrm>
          <a:prstGeom prst="rect">
            <a:avLst/>
          </a:prstGeom>
        </p:spPr>
      </p:pic>
      <p:pic>
        <p:nvPicPr>
          <p:cNvPr id="29" name="图片 29" descr="dda6c3e4bb4d7cfd4ea903a9224b9f04"/>
          <p:cNvPicPr>
            <a:picLocks noChangeAspect="1"/>
          </p:cNvPicPr>
          <p:nvPr/>
        </p:nvPicPr>
        <p:blipFill>
          <a:blip r:embed="rId2"/>
          <a:srcRect t="41405" r="4565"/>
          <a:stretch>
            <a:fillRect/>
          </a:stretch>
        </p:blipFill>
        <p:spPr>
          <a:xfrm rot="3540000" flipH="1">
            <a:off x="11392535" y="4333240"/>
            <a:ext cx="2362200" cy="282448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4384675" y="4716780"/>
            <a:ext cx="3418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rPr>
              <a:t>研究方法</a:t>
            </a:r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rPr>
              <a:t>介绍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89680" y="5238750"/>
            <a:ext cx="46132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rgbClr val="64685C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altLang="zh-CN">
                <a:solidFill>
                  <a:srgbClr val="64685C"/>
                </a:solidFill>
                <a:latin typeface="Times New Roman" panose="02020603050405020304" charset="0"/>
                <a:cs typeface="Times New Roman" panose="02020603050405020304" charset="0"/>
              </a:rPr>
              <a:t>methods</a:t>
            </a:r>
            <a:r>
              <a:rPr lang="zh-CN" altLang="en-US">
                <a:solidFill>
                  <a:srgbClr val="64685C"/>
                </a:solidFill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altLang="zh-CN">
                <a:solidFill>
                  <a:srgbClr val="64685C"/>
                </a:solidFill>
                <a:latin typeface="Times New Roman" panose="02020603050405020304" charset="0"/>
                <a:cs typeface="Times New Roman" panose="02020603050405020304" charset="0"/>
              </a:rPr>
              <a:t>details</a:t>
            </a:r>
            <a:r>
              <a:rPr lang="zh-CN" altLang="en-US">
                <a:solidFill>
                  <a:srgbClr val="64685C"/>
                </a:solidFill>
                <a:latin typeface="Times New Roman" panose="02020603050405020304" charset="0"/>
                <a:cs typeface="Times New Roman" panose="02020603050405020304" charset="0"/>
              </a:rPr>
              <a:t> of the </a:t>
            </a:r>
            <a:r>
              <a:rPr lang="en-US" altLang="zh-CN">
                <a:solidFill>
                  <a:srgbClr val="64685C"/>
                </a:solidFill>
                <a:latin typeface="Times New Roman" panose="02020603050405020304" charset="0"/>
                <a:cs typeface="Times New Roman" panose="02020603050405020304" charset="0"/>
              </a:rPr>
              <a:t>work</a:t>
            </a:r>
            <a:endParaRPr lang="en-US" altLang="zh-CN">
              <a:solidFill>
                <a:srgbClr val="64685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74945" y="2187575"/>
            <a:ext cx="16376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贰</a:t>
            </a:r>
            <a:endParaRPr lang="zh-CN" altLang="en-US" sz="80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631180" y="1357630"/>
            <a:ext cx="9296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>
                <a:solidFill>
                  <a:schemeClr val="tx1">
                    <a:lumMod val="65000"/>
                    <a:lumOff val="3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er</a:t>
            </a:r>
            <a:endParaRPr lang="en-US" altLang="zh-CN" sz="4800">
              <a:solidFill>
                <a:schemeClr val="tx1">
                  <a:lumMod val="65000"/>
                  <a:lumOff val="3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239385" y="3488690"/>
            <a:ext cx="17145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>
                <a:solidFill>
                  <a:srgbClr val="64685C"/>
                </a:solidFill>
                <a:latin typeface="Times New Roman" panose="02020603050405020304" charset="0"/>
                <a:cs typeface="Times New Roman" panose="02020603050405020304" charset="0"/>
              </a:rPr>
              <a:t>PART TWO</a:t>
            </a:r>
            <a:endParaRPr lang="en-US" altLang="zh-CN" sz="2000">
              <a:solidFill>
                <a:srgbClr val="64685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103495" y="1231900"/>
            <a:ext cx="1980000" cy="2844000"/>
          </a:xfrm>
          <a:prstGeom prst="rect">
            <a:avLst/>
          </a:prstGeom>
          <a:noFill/>
          <a:ln w="28575">
            <a:solidFill>
              <a:srgbClr val="3949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175495" y="1303900"/>
            <a:ext cx="1836000" cy="2700000"/>
          </a:xfrm>
          <a:prstGeom prst="rect">
            <a:avLst/>
          </a:prstGeom>
          <a:noFill/>
          <a:ln w="12700">
            <a:solidFill>
              <a:srgbClr val="3949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4" descr="dda6c3e4bb4d7cfd4ea903a9224b9f04"/>
          <p:cNvPicPr>
            <a:picLocks noChangeAspect="1"/>
          </p:cNvPicPr>
          <p:nvPr/>
        </p:nvPicPr>
        <p:blipFill>
          <a:blip r:embed="rId1"/>
          <a:srcRect l="25541" r="33487" b="55173"/>
          <a:stretch>
            <a:fillRect/>
          </a:stretch>
        </p:blipFill>
        <p:spPr>
          <a:xfrm>
            <a:off x="-9525" y="-24130"/>
            <a:ext cx="1466850" cy="3086735"/>
          </a:xfrm>
          <a:prstGeom prst="rect">
            <a:avLst/>
          </a:prstGeom>
        </p:spPr>
      </p:pic>
      <p:pic>
        <p:nvPicPr>
          <p:cNvPr id="28" name="图片 28" descr="dda6c3e4bb4d7cfd4ea903a9224b9f04"/>
          <p:cNvPicPr>
            <a:picLocks noChangeAspect="1"/>
          </p:cNvPicPr>
          <p:nvPr/>
        </p:nvPicPr>
        <p:blipFill>
          <a:blip r:embed="rId2"/>
          <a:srcRect l="26512" t="41405" r="4565"/>
          <a:stretch>
            <a:fillRect/>
          </a:stretch>
        </p:blipFill>
        <p:spPr>
          <a:xfrm rot="16200000" flipH="1">
            <a:off x="10700385" y="-409575"/>
            <a:ext cx="1175385" cy="1946275"/>
          </a:xfrm>
          <a:prstGeom prst="rect">
            <a:avLst/>
          </a:prstGeom>
        </p:spPr>
      </p:pic>
      <p:pic>
        <p:nvPicPr>
          <p:cNvPr id="29" name="图片 29" descr="dda6c3e4bb4d7cfd4ea903a9224b9f04"/>
          <p:cNvPicPr>
            <a:picLocks noChangeAspect="1"/>
          </p:cNvPicPr>
          <p:nvPr/>
        </p:nvPicPr>
        <p:blipFill>
          <a:blip r:embed="rId2"/>
          <a:srcRect t="41405" r="4565"/>
          <a:stretch>
            <a:fillRect/>
          </a:stretch>
        </p:blipFill>
        <p:spPr>
          <a:xfrm rot="3540000" flipH="1">
            <a:off x="11392535" y="4333240"/>
            <a:ext cx="2362200" cy="2824480"/>
          </a:xfrm>
          <a:prstGeom prst="rect">
            <a:avLst/>
          </a:prstGeom>
        </p:spPr>
      </p:pic>
      <p:pic>
        <p:nvPicPr>
          <p:cNvPr id="2" name="图片 14" descr="dda6c3e4bb4d7cfd4ea903a9224b9f04"/>
          <p:cNvPicPr>
            <a:picLocks noChangeAspect="1"/>
          </p:cNvPicPr>
          <p:nvPr/>
        </p:nvPicPr>
        <p:blipFill>
          <a:blip r:embed="rId1"/>
          <a:srcRect l="67825" t="14819" b="63076"/>
          <a:stretch>
            <a:fillRect/>
          </a:stretch>
        </p:blipFill>
        <p:spPr>
          <a:xfrm>
            <a:off x="824230" y="1653540"/>
            <a:ext cx="633095" cy="83693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84955" y="302895"/>
            <a:ext cx="4022090" cy="521970"/>
            <a:chOff x="6527" y="411"/>
            <a:chExt cx="6334" cy="822"/>
          </a:xfrm>
        </p:grpSpPr>
        <p:sp>
          <p:nvSpPr>
            <p:cNvPr id="3" name="文本框 2"/>
            <p:cNvSpPr txBox="1"/>
            <p:nvPr/>
          </p:nvSpPr>
          <p:spPr>
            <a:xfrm>
              <a:off x="7002" y="411"/>
              <a:ext cx="53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研究方法</a:t>
              </a:r>
              <a:r>
                <a:rPr lang="zh-CN" altLang="en-US" sz="28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介绍</a:t>
              </a:r>
              <a:endPara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pic>
          <p:nvPicPr>
            <p:cNvPr id="11" name="图片 10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5400000">
              <a:off x="12233" y="538"/>
              <a:ext cx="688" cy="567"/>
            </a:xfrm>
            <a:prstGeom prst="rect">
              <a:avLst/>
            </a:prstGeom>
          </p:spPr>
        </p:pic>
        <p:pic>
          <p:nvPicPr>
            <p:cNvPr id="12" name="图片 11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16200000">
              <a:off x="6466" y="538"/>
              <a:ext cx="689" cy="567"/>
            </a:xfrm>
            <a:prstGeom prst="rect">
              <a:avLst/>
            </a:prstGeom>
          </p:spPr>
        </p:pic>
      </p:grpSp>
      <p:sp>
        <p:nvSpPr>
          <p:cNvPr id="5" name="菱形 4"/>
          <p:cNvSpPr/>
          <p:nvPr/>
        </p:nvSpPr>
        <p:spPr>
          <a:xfrm>
            <a:off x="4367530" y="2139315"/>
            <a:ext cx="3456000" cy="3456000"/>
          </a:xfrm>
          <a:prstGeom prst="diamond">
            <a:avLst/>
          </a:prstGeom>
          <a:solidFill>
            <a:srgbClr val="64685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528820" y="2310130"/>
            <a:ext cx="1367790" cy="1367790"/>
          </a:xfrm>
          <a:prstGeom prst="roundRect">
            <a:avLst/>
          </a:prstGeom>
          <a:solidFill>
            <a:srgbClr val="64685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294120" y="2310130"/>
            <a:ext cx="1367790" cy="1367790"/>
          </a:xfrm>
          <a:prstGeom prst="roundRect">
            <a:avLst/>
          </a:prstGeom>
          <a:solidFill>
            <a:srgbClr val="64685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528820" y="4056380"/>
            <a:ext cx="1367790" cy="1367790"/>
          </a:xfrm>
          <a:prstGeom prst="roundRect">
            <a:avLst/>
          </a:prstGeom>
          <a:solidFill>
            <a:srgbClr val="64685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294120" y="4056380"/>
            <a:ext cx="1367790" cy="1367790"/>
          </a:xfrm>
          <a:prstGeom prst="roundRect">
            <a:avLst/>
          </a:prstGeom>
          <a:solidFill>
            <a:srgbClr val="64685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0" name="图片 29" descr="安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945" y="4443730"/>
            <a:ext cx="612140" cy="612140"/>
          </a:xfrm>
          <a:prstGeom prst="rect">
            <a:avLst/>
          </a:prstGeom>
          <a:solidFill>
            <a:srgbClr val="64685C"/>
          </a:solidFill>
        </p:spPr>
      </p:pic>
      <p:pic>
        <p:nvPicPr>
          <p:cNvPr id="31" name="图片 30" descr="规则引擎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645" y="2708910"/>
            <a:ext cx="612140" cy="612140"/>
          </a:xfrm>
          <a:prstGeom prst="rect">
            <a:avLst/>
          </a:prstGeom>
          <a:solidFill>
            <a:srgbClr val="64685C"/>
          </a:solidFill>
        </p:spPr>
      </p:pic>
      <p:pic>
        <p:nvPicPr>
          <p:cNvPr id="32" name="图片 31" descr="连接流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1945" y="2687955"/>
            <a:ext cx="612140" cy="612140"/>
          </a:xfrm>
          <a:prstGeom prst="rect">
            <a:avLst/>
          </a:prstGeom>
          <a:solidFill>
            <a:srgbClr val="64685C"/>
          </a:solidFill>
        </p:spPr>
      </p:pic>
      <p:pic>
        <p:nvPicPr>
          <p:cNvPr id="33" name="图片 32" descr="消息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6645" y="4443730"/>
            <a:ext cx="612140" cy="612140"/>
          </a:xfrm>
          <a:prstGeom prst="rect">
            <a:avLst/>
          </a:prstGeom>
          <a:solidFill>
            <a:srgbClr val="64685C"/>
          </a:solidFill>
        </p:spPr>
      </p:pic>
      <p:grpSp>
        <p:nvGrpSpPr>
          <p:cNvPr id="13" name="组合 12"/>
          <p:cNvGrpSpPr/>
          <p:nvPr/>
        </p:nvGrpSpPr>
        <p:grpSpPr>
          <a:xfrm>
            <a:off x="8375650" y="1953895"/>
            <a:ext cx="3538855" cy="1729105"/>
            <a:chOff x="1157" y="2551"/>
            <a:chExt cx="5573" cy="2723"/>
          </a:xfrm>
        </p:grpSpPr>
        <p:sp>
          <p:nvSpPr>
            <p:cNvPr id="15" name="文本框 14"/>
            <p:cNvSpPr txBox="1"/>
            <p:nvPr/>
          </p:nvSpPr>
          <p:spPr>
            <a:xfrm>
              <a:off x="1157" y="2551"/>
              <a:ext cx="51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Semantic Embedding</a:t>
              </a:r>
              <a:endParaRPr lang="en-US" altLang="zh-CN" sz="2800" b="1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57" y="3676"/>
              <a:ext cx="5573" cy="15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Vary model scales</a:t>
              </a:r>
              <a:endPara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cs typeface="Times New Roman" panose="02020603050405020304" charset="0"/>
                  <a:sym typeface="+mn-ea"/>
                </a:rPr>
                <a:t>Vary prediction paradigm</a:t>
              </a:r>
              <a:endPara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50" y="3441"/>
              <a:ext cx="680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376285" y="4252595"/>
            <a:ext cx="3538855" cy="1267460"/>
            <a:chOff x="1157" y="2551"/>
            <a:chExt cx="5573" cy="1996"/>
          </a:xfrm>
        </p:grpSpPr>
        <p:sp>
          <p:nvSpPr>
            <p:cNvPr id="19" name="文本框 18"/>
            <p:cNvSpPr txBox="1"/>
            <p:nvPr/>
          </p:nvSpPr>
          <p:spPr>
            <a:xfrm>
              <a:off x="1157" y="2551"/>
              <a:ext cx="477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Experiment Settings</a:t>
              </a:r>
              <a:endParaRPr lang="en-US" altLang="zh-CN" sz="2800" b="1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57" y="3676"/>
              <a:ext cx="5573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Raw data generation</a:t>
              </a:r>
              <a:endPara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350" y="3441"/>
              <a:ext cx="680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74650" y="1953895"/>
            <a:ext cx="3538855" cy="1729105"/>
            <a:chOff x="-3123" y="6351"/>
            <a:chExt cx="5573" cy="2723"/>
          </a:xfrm>
        </p:grpSpPr>
        <p:sp>
          <p:nvSpPr>
            <p:cNvPr id="23" name="文本框 22"/>
            <p:cNvSpPr txBox="1"/>
            <p:nvPr/>
          </p:nvSpPr>
          <p:spPr>
            <a:xfrm>
              <a:off x="-2414" y="6351"/>
              <a:ext cx="486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Sematic Relatedness</a:t>
              </a:r>
              <a:endParaRPr lang="en-US" altLang="zh-CN" sz="2400" b="1">
                <a:solidFill>
                  <a:schemeClr val="tx1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-3123" y="7476"/>
              <a:ext cx="5573" cy="15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>
                <a:lnSpc>
                  <a:spcPct val="150000"/>
                </a:lnSpc>
              </a:pPr>
              <a:r>
                <a: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Vary model scales</a:t>
              </a:r>
              <a:endPara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Vary sim-mat generation</a:t>
              </a:r>
              <a:endPara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531" y="7241"/>
              <a:ext cx="680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46100" y="4253230"/>
            <a:ext cx="3538855" cy="1729105"/>
            <a:chOff x="-3123" y="6351"/>
            <a:chExt cx="5573" cy="2723"/>
          </a:xfrm>
        </p:grpSpPr>
        <p:sp>
          <p:nvSpPr>
            <p:cNvPr id="27" name="文本框 26"/>
            <p:cNvSpPr txBox="1"/>
            <p:nvPr/>
          </p:nvSpPr>
          <p:spPr>
            <a:xfrm>
              <a:off x="-2021" y="6351"/>
              <a:ext cx="447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Synthetic method</a:t>
              </a:r>
              <a:endParaRPr lang="en-US" altLang="zh-CN" sz="2800" b="1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-3123" y="7476"/>
              <a:ext cx="5573" cy="15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Different learning rates</a:t>
              </a:r>
              <a:endPara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Different fake sample number</a:t>
              </a:r>
              <a:endPara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531" y="7241"/>
              <a:ext cx="680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4" descr="dda6c3e4bb4d7cfd4ea903a9224b9f04"/>
          <p:cNvPicPr>
            <a:picLocks noChangeAspect="1"/>
          </p:cNvPicPr>
          <p:nvPr/>
        </p:nvPicPr>
        <p:blipFill>
          <a:blip r:embed="rId1"/>
          <a:srcRect l="25541" r="33487" b="55173"/>
          <a:stretch>
            <a:fillRect/>
          </a:stretch>
        </p:blipFill>
        <p:spPr>
          <a:xfrm>
            <a:off x="-9525" y="-24130"/>
            <a:ext cx="1466850" cy="3086735"/>
          </a:xfrm>
          <a:prstGeom prst="rect">
            <a:avLst/>
          </a:prstGeom>
        </p:spPr>
      </p:pic>
      <p:pic>
        <p:nvPicPr>
          <p:cNvPr id="28" name="图片 28" descr="dda6c3e4bb4d7cfd4ea903a9224b9f04"/>
          <p:cNvPicPr>
            <a:picLocks noChangeAspect="1"/>
          </p:cNvPicPr>
          <p:nvPr/>
        </p:nvPicPr>
        <p:blipFill>
          <a:blip r:embed="rId2"/>
          <a:srcRect l="26512" t="41405" r="4565"/>
          <a:stretch>
            <a:fillRect/>
          </a:stretch>
        </p:blipFill>
        <p:spPr>
          <a:xfrm rot="16200000" flipH="1">
            <a:off x="10700385" y="-409575"/>
            <a:ext cx="1175385" cy="1946275"/>
          </a:xfrm>
          <a:prstGeom prst="rect">
            <a:avLst/>
          </a:prstGeom>
        </p:spPr>
      </p:pic>
      <p:pic>
        <p:nvPicPr>
          <p:cNvPr id="29" name="图片 29" descr="dda6c3e4bb4d7cfd4ea903a9224b9f04"/>
          <p:cNvPicPr>
            <a:picLocks noChangeAspect="1"/>
          </p:cNvPicPr>
          <p:nvPr/>
        </p:nvPicPr>
        <p:blipFill>
          <a:blip r:embed="rId2"/>
          <a:srcRect t="41405" r="4565"/>
          <a:stretch>
            <a:fillRect/>
          </a:stretch>
        </p:blipFill>
        <p:spPr>
          <a:xfrm rot="3540000" flipH="1">
            <a:off x="11392535" y="4333240"/>
            <a:ext cx="2362200" cy="282448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84955" y="302895"/>
            <a:ext cx="4022090" cy="521970"/>
            <a:chOff x="6527" y="411"/>
            <a:chExt cx="6334" cy="822"/>
          </a:xfrm>
        </p:grpSpPr>
        <p:sp>
          <p:nvSpPr>
            <p:cNvPr id="3" name="文本框 2"/>
            <p:cNvSpPr txBox="1"/>
            <p:nvPr/>
          </p:nvSpPr>
          <p:spPr>
            <a:xfrm>
              <a:off x="7002" y="411"/>
              <a:ext cx="53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Sematic Relatedness</a:t>
              </a:r>
              <a:endPara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pic>
          <p:nvPicPr>
            <p:cNvPr id="11" name="图片 10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5400000">
              <a:off x="12233" y="538"/>
              <a:ext cx="688" cy="567"/>
            </a:xfrm>
            <a:prstGeom prst="rect">
              <a:avLst/>
            </a:prstGeom>
          </p:spPr>
        </p:pic>
        <p:pic>
          <p:nvPicPr>
            <p:cNvPr id="12" name="图片 11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16200000">
              <a:off x="6466" y="538"/>
              <a:ext cx="689" cy="567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6782435" y="2566035"/>
            <a:ext cx="2556510" cy="14395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49935" y="1612265"/>
            <a:ext cx="3636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Implementation Details</a:t>
            </a:r>
            <a:endParaRPr lang="en-US" altLang="zh-CN" sz="2800" b="1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5000" y="2442210"/>
            <a:ext cx="590994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1. Train our classifier on </a:t>
            </a:r>
            <a:r>
              <a:rPr lang="zh-CN" altLang="en-US" sz="2400">
                <a:solidFill>
                  <a:srgbClr val="FF0000"/>
                </a:solidFill>
                <a:latin typeface="文悦古典明朝体 (非商业使用) W5" charset="-122"/>
                <a:ea typeface="文悦古典明朝体 (非商业使用) W5" charset="-122"/>
              </a:rPr>
              <a:t>training dataset</a:t>
            </a:r>
            <a:r>
              <a:rPr lang="en-US" altLang="zh-CN" sz="2400">
                <a:solidFill>
                  <a:srgbClr val="FF0000"/>
                </a:solidFill>
                <a:latin typeface="文悦古典明朝体 (非商业使用) W5" charset="-122"/>
                <a:ea typeface="文悦古典明朝体 (非商业使用) W5" charset="-122"/>
              </a:rPr>
              <a:t>.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  <a:p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2.Constructing </a:t>
            </a:r>
            <a:r>
              <a:rPr lang="zh-CN" altLang="en-US" sz="2400">
                <a:solidFill>
                  <a:srgbClr val="FF0000"/>
                </a:solidFill>
                <a:latin typeface="文悦古典明朝体 (非商业使用) W5" charset="-122"/>
                <a:ea typeface="文悦古典明朝体 (非商业使用) W5" charset="-122"/>
              </a:rPr>
              <a:t>similarity matrix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 based on class attributes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.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  <a:p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3.</a:t>
            </a:r>
            <a:r>
              <a:rPr lang="zh-CN" altLang="en-US" sz="2400">
                <a:solidFill>
                  <a:srgbClr val="FF0000"/>
                </a:solidFill>
                <a:latin typeface="文悦古典明朝体 (非商业使用) W5" charset="-122"/>
                <a:ea typeface="文悦古典明朝体 (非商业使用) W5" charset="-122"/>
              </a:rPr>
              <a:t>Multiply 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the [bz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,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num_class] prediction result with the  [num_class,num_class] matrix to get test prediction results.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  <a:p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4.Select the </a:t>
            </a:r>
            <a:r>
              <a:rPr lang="zh-CN" altLang="en-US" sz="2400">
                <a:solidFill>
                  <a:srgbClr val="FF0000"/>
                </a:solidFill>
                <a:latin typeface="文悦古典明朝体 (非商业使用) W5" charset="-122"/>
                <a:ea typeface="文悦古典明朝体 (非商业使用) W5" charset="-122"/>
              </a:rPr>
              <a:t>maximum dimension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 on testing classes.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18985" y="4194810"/>
            <a:ext cx="1845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Prediction results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90005" y="3140075"/>
            <a:ext cx="3994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bs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48855" y="2134235"/>
            <a:ext cx="12096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num</a:t>
            </a:r>
            <a:r>
              <a:rPr lang="en-US" altLang="zh-CN" sz="1600"/>
              <a:t>_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class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576435" y="2566035"/>
            <a:ext cx="2527935" cy="2621280"/>
          </a:xfrm>
          <a:prstGeom prst="rect">
            <a:avLst/>
          </a:prstGeom>
          <a:solidFill>
            <a:schemeClr val="accent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9917430" y="5296535"/>
            <a:ext cx="1845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similarity matrix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9848850" y="2581910"/>
            <a:ext cx="0" cy="26060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0112375" y="2581275"/>
            <a:ext cx="0" cy="26060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0358755" y="2581275"/>
            <a:ext cx="0" cy="26060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559550" y="4843780"/>
            <a:ext cx="2839720" cy="622300"/>
            <a:chOff x="10159" y="8873"/>
            <a:chExt cx="4472" cy="980"/>
          </a:xfrm>
        </p:grpSpPr>
        <p:pic>
          <p:nvPicPr>
            <p:cNvPr id="40" name="图片 39" descr="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9" y="8873"/>
              <a:ext cx="4400" cy="980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10169" y="9001"/>
              <a:ext cx="446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N</a:t>
              </a:r>
              <a:r>
                <a: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ormalize on each sample</a:t>
              </a:r>
              <a:endPara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</p:grpSp>
      <p:pic>
        <p:nvPicPr>
          <p:cNvPr id="37" name="图片 36" descr="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4010" y="1547495"/>
            <a:ext cx="2794000" cy="62230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9298305" y="1659255"/>
            <a:ext cx="26454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</a:rPr>
              <a:t>Apply various attributes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文悦古典明朝体 (非商业使用) W5" charset="-122"/>
              <a:ea typeface="文悦古典明朝体 (非商业使用) W5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4" descr="dda6c3e4bb4d7cfd4ea903a9224b9f04"/>
          <p:cNvPicPr>
            <a:picLocks noChangeAspect="1"/>
          </p:cNvPicPr>
          <p:nvPr/>
        </p:nvPicPr>
        <p:blipFill>
          <a:blip r:embed="rId1"/>
          <a:srcRect l="25541" r="33487" b="55173"/>
          <a:stretch>
            <a:fillRect/>
          </a:stretch>
        </p:blipFill>
        <p:spPr>
          <a:xfrm>
            <a:off x="-9525" y="-24130"/>
            <a:ext cx="1466850" cy="3086735"/>
          </a:xfrm>
          <a:prstGeom prst="rect">
            <a:avLst/>
          </a:prstGeom>
        </p:spPr>
      </p:pic>
      <p:pic>
        <p:nvPicPr>
          <p:cNvPr id="28" name="图片 28" descr="dda6c3e4bb4d7cfd4ea903a9224b9f04"/>
          <p:cNvPicPr>
            <a:picLocks noChangeAspect="1"/>
          </p:cNvPicPr>
          <p:nvPr/>
        </p:nvPicPr>
        <p:blipFill>
          <a:blip r:embed="rId2"/>
          <a:srcRect l="26512" t="41405" r="4565"/>
          <a:stretch>
            <a:fillRect/>
          </a:stretch>
        </p:blipFill>
        <p:spPr>
          <a:xfrm rot="16200000" flipH="1">
            <a:off x="10700385" y="-409575"/>
            <a:ext cx="1175385" cy="1946275"/>
          </a:xfrm>
          <a:prstGeom prst="rect">
            <a:avLst/>
          </a:prstGeom>
        </p:spPr>
      </p:pic>
      <p:pic>
        <p:nvPicPr>
          <p:cNvPr id="29" name="图片 29" descr="dda6c3e4bb4d7cfd4ea903a9224b9f04"/>
          <p:cNvPicPr>
            <a:picLocks noChangeAspect="1"/>
          </p:cNvPicPr>
          <p:nvPr/>
        </p:nvPicPr>
        <p:blipFill>
          <a:blip r:embed="rId2"/>
          <a:srcRect t="41405" r="4565"/>
          <a:stretch>
            <a:fillRect/>
          </a:stretch>
        </p:blipFill>
        <p:spPr>
          <a:xfrm rot="3540000" flipH="1">
            <a:off x="11392535" y="4333240"/>
            <a:ext cx="2362200" cy="2824480"/>
          </a:xfrm>
          <a:prstGeom prst="rect">
            <a:avLst/>
          </a:prstGeom>
        </p:spPr>
      </p:pic>
      <p:pic>
        <p:nvPicPr>
          <p:cNvPr id="2" name="图片 14" descr="dda6c3e4bb4d7cfd4ea903a9224b9f04"/>
          <p:cNvPicPr>
            <a:picLocks noChangeAspect="1"/>
          </p:cNvPicPr>
          <p:nvPr/>
        </p:nvPicPr>
        <p:blipFill>
          <a:blip r:embed="rId1"/>
          <a:srcRect l="67825" t="14819" b="63076"/>
          <a:stretch>
            <a:fillRect/>
          </a:stretch>
        </p:blipFill>
        <p:spPr>
          <a:xfrm>
            <a:off x="824230" y="1653540"/>
            <a:ext cx="633095" cy="83693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84955" y="302895"/>
            <a:ext cx="4022090" cy="521970"/>
            <a:chOff x="6527" y="411"/>
            <a:chExt cx="6334" cy="822"/>
          </a:xfrm>
        </p:grpSpPr>
        <p:sp>
          <p:nvSpPr>
            <p:cNvPr id="3" name="文本框 2"/>
            <p:cNvSpPr txBox="1"/>
            <p:nvPr/>
          </p:nvSpPr>
          <p:spPr>
            <a:xfrm>
              <a:off x="7002" y="411"/>
              <a:ext cx="538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研究方法</a:t>
              </a:r>
              <a:r>
                <a:rPr lang="zh-CN" altLang="en-US" sz="2800">
                  <a:solidFill>
                    <a:schemeClr val="tx1">
                      <a:lumMod val="95000"/>
                      <a:lumOff val="5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介绍</a:t>
              </a:r>
              <a:endPara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pic>
          <p:nvPicPr>
            <p:cNvPr id="11" name="图片 10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5400000">
              <a:off x="12233" y="538"/>
              <a:ext cx="688" cy="567"/>
            </a:xfrm>
            <a:prstGeom prst="rect">
              <a:avLst/>
            </a:prstGeom>
          </p:spPr>
        </p:pic>
        <p:pic>
          <p:nvPicPr>
            <p:cNvPr id="12" name="图片 11" descr="index-icon2-1 (1)"/>
            <p:cNvPicPr>
              <a:picLocks noChangeAspect="1"/>
            </p:cNvPicPr>
            <p:nvPr/>
          </p:nvPicPr>
          <p:blipFill>
            <a:blip r:embed="rId3">
              <a:lum bright="-66000" contrast="-36000"/>
            </a:blip>
            <a:stretch>
              <a:fillRect/>
            </a:stretch>
          </p:blipFill>
          <p:spPr>
            <a:xfrm rot="16200000">
              <a:off x="6466" y="538"/>
              <a:ext cx="689" cy="567"/>
            </a:xfrm>
            <a:prstGeom prst="rect">
              <a:avLst/>
            </a:prstGeom>
          </p:spPr>
        </p:pic>
      </p:grpSp>
      <p:sp>
        <p:nvSpPr>
          <p:cNvPr id="5" name="菱形 4"/>
          <p:cNvSpPr/>
          <p:nvPr/>
        </p:nvSpPr>
        <p:spPr>
          <a:xfrm>
            <a:off x="4367530" y="2139315"/>
            <a:ext cx="3456000" cy="3456000"/>
          </a:xfrm>
          <a:prstGeom prst="diamond">
            <a:avLst/>
          </a:prstGeom>
          <a:solidFill>
            <a:srgbClr val="64685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528820" y="2310130"/>
            <a:ext cx="1367790" cy="1367790"/>
          </a:xfrm>
          <a:prstGeom prst="roundRect">
            <a:avLst/>
          </a:prstGeom>
          <a:solidFill>
            <a:srgbClr val="64685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294120" y="2310130"/>
            <a:ext cx="1367790" cy="1367790"/>
          </a:xfrm>
          <a:prstGeom prst="roundRect">
            <a:avLst/>
          </a:prstGeom>
          <a:solidFill>
            <a:srgbClr val="64685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528820" y="4056380"/>
            <a:ext cx="1367790" cy="1367790"/>
          </a:xfrm>
          <a:prstGeom prst="roundRect">
            <a:avLst/>
          </a:prstGeom>
          <a:solidFill>
            <a:srgbClr val="64685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294120" y="4056380"/>
            <a:ext cx="1367790" cy="1367790"/>
          </a:xfrm>
          <a:prstGeom prst="roundRect">
            <a:avLst/>
          </a:prstGeom>
          <a:solidFill>
            <a:srgbClr val="64685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0" name="图片 29" descr="安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945" y="4443730"/>
            <a:ext cx="612140" cy="612140"/>
          </a:xfrm>
          <a:prstGeom prst="rect">
            <a:avLst/>
          </a:prstGeom>
          <a:solidFill>
            <a:srgbClr val="64685C"/>
          </a:solidFill>
        </p:spPr>
      </p:pic>
      <p:pic>
        <p:nvPicPr>
          <p:cNvPr id="31" name="图片 30" descr="规则引擎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645" y="2708910"/>
            <a:ext cx="612140" cy="612140"/>
          </a:xfrm>
          <a:prstGeom prst="rect">
            <a:avLst/>
          </a:prstGeom>
          <a:solidFill>
            <a:srgbClr val="64685C"/>
          </a:solidFill>
        </p:spPr>
      </p:pic>
      <p:pic>
        <p:nvPicPr>
          <p:cNvPr id="32" name="图片 31" descr="连接流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1945" y="2687955"/>
            <a:ext cx="612140" cy="612140"/>
          </a:xfrm>
          <a:prstGeom prst="rect">
            <a:avLst/>
          </a:prstGeom>
          <a:solidFill>
            <a:srgbClr val="64685C"/>
          </a:solidFill>
        </p:spPr>
      </p:pic>
      <p:pic>
        <p:nvPicPr>
          <p:cNvPr id="33" name="图片 32" descr="消息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6645" y="4443730"/>
            <a:ext cx="612140" cy="612140"/>
          </a:xfrm>
          <a:prstGeom prst="rect">
            <a:avLst/>
          </a:prstGeom>
          <a:solidFill>
            <a:srgbClr val="64685C"/>
          </a:solidFill>
        </p:spPr>
      </p:pic>
      <p:grpSp>
        <p:nvGrpSpPr>
          <p:cNvPr id="13" name="组合 12"/>
          <p:cNvGrpSpPr/>
          <p:nvPr/>
        </p:nvGrpSpPr>
        <p:grpSpPr>
          <a:xfrm>
            <a:off x="8375650" y="1953895"/>
            <a:ext cx="3538855" cy="1729105"/>
            <a:chOff x="1157" y="2551"/>
            <a:chExt cx="5573" cy="2723"/>
          </a:xfrm>
        </p:grpSpPr>
        <p:sp>
          <p:nvSpPr>
            <p:cNvPr id="15" name="文本框 14"/>
            <p:cNvSpPr txBox="1"/>
            <p:nvPr/>
          </p:nvSpPr>
          <p:spPr>
            <a:xfrm>
              <a:off x="1157" y="2551"/>
              <a:ext cx="51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800" b="1">
                  <a:solidFill>
                    <a:schemeClr val="tx1"/>
                  </a:solidFill>
                  <a:latin typeface="文悦古典明朝体 (非商业使用) W5" charset="-122"/>
                  <a:ea typeface="文悦古典明朝体 (非商业使用) W5" charset="-122"/>
                </a:rPr>
                <a:t>Semantic Embedding</a:t>
              </a:r>
              <a:endParaRPr lang="en-US" altLang="zh-CN" sz="2800" b="1">
                <a:solidFill>
                  <a:schemeClr val="tx1"/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57" y="3676"/>
              <a:ext cx="5573" cy="15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2000" b="1">
                  <a:solidFill>
                    <a:schemeClr val="tx1"/>
                  </a:solidFill>
                  <a:latin typeface="文悦古典明朝体 (非商业使用) W5" charset="-122"/>
                  <a:ea typeface="文悦古典明朝体 (非商业使用) W5" charset="-122"/>
                </a:rPr>
                <a:t>Vary model scales</a:t>
              </a:r>
              <a:endParaRPr lang="zh-CN" altLang="en-US" sz="2000" b="1">
                <a:solidFill>
                  <a:schemeClr val="tx1"/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000" b="1">
                  <a:solidFill>
                    <a:schemeClr val="tx1"/>
                  </a:solidFill>
                  <a:latin typeface="文悦古典明朝体 (非商业使用) W5" charset="-122"/>
                  <a:ea typeface="文悦古典明朝体 (非商业使用) W5" charset="-122"/>
                  <a:cs typeface="Times New Roman" panose="02020603050405020304" charset="0"/>
                  <a:sym typeface="+mn-ea"/>
                </a:rPr>
                <a:t>Vary prediction paradigm</a:t>
              </a:r>
              <a:endParaRPr lang="en-US" altLang="zh-CN" sz="2000" b="1">
                <a:solidFill>
                  <a:schemeClr val="tx1"/>
                </a:solidFill>
                <a:latin typeface="文悦古典明朝体 (非商业使用) W5" charset="-122"/>
                <a:ea typeface="文悦古典明朝体 (非商业使用) W5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50" y="3441"/>
              <a:ext cx="680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376285" y="4252595"/>
            <a:ext cx="3538855" cy="1267460"/>
            <a:chOff x="1157" y="2551"/>
            <a:chExt cx="5573" cy="1996"/>
          </a:xfrm>
        </p:grpSpPr>
        <p:sp>
          <p:nvSpPr>
            <p:cNvPr id="19" name="文本框 18"/>
            <p:cNvSpPr txBox="1"/>
            <p:nvPr/>
          </p:nvSpPr>
          <p:spPr>
            <a:xfrm>
              <a:off x="1157" y="2551"/>
              <a:ext cx="477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Experiment Settings</a:t>
              </a:r>
              <a:endParaRPr lang="en-US" altLang="zh-CN" sz="2800" b="1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57" y="3676"/>
              <a:ext cx="5573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Raw data generation</a:t>
              </a:r>
              <a:endPara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350" y="3441"/>
              <a:ext cx="680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74650" y="1953895"/>
            <a:ext cx="3538855" cy="1729105"/>
            <a:chOff x="-3123" y="6351"/>
            <a:chExt cx="5573" cy="2723"/>
          </a:xfrm>
        </p:grpSpPr>
        <p:sp>
          <p:nvSpPr>
            <p:cNvPr id="23" name="文本框 22"/>
            <p:cNvSpPr txBox="1"/>
            <p:nvPr/>
          </p:nvSpPr>
          <p:spPr>
            <a:xfrm>
              <a:off x="-2414" y="6351"/>
              <a:ext cx="486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Sematic Relatedness</a:t>
              </a:r>
              <a:endParaRPr lang="zh-CN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-3123" y="7476"/>
              <a:ext cx="5573" cy="15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Vary model scales</a:t>
              </a:r>
              <a:endPara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Vary sim-mat generation</a:t>
              </a:r>
              <a:endPara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531" y="7241"/>
              <a:ext cx="680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46100" y="4253230"/>
            <a:ext cx="3538855" cy="1729105"/>
            <a:chOff x="-3123" y="6351"/>
            <a:chExt cx="5573" cy="2723"/>
          </a:xfrm>
        </p:grpSpPr>
        <p:sp>
          <p:nvSpPr>
            <p:cNvPr id="27" name="文本框 26"/>
            <p:cNvSpPr txBox="1"/>
            <p:nvPr/>
          </p:nvSpPr>
          <p:spPr>
            <a:xfrm>
              <a:off x="-2021" y="6351"/>
              <a:ext cx="447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Synthetic method</a:t>
              </a:r>
              <a:endParaRPr lang="en-US" altLang="zh-CN" sz="2800" b="1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-3123" y="7476"/>
              <a:ext cx="5573" cy="15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</a:rPr>
                <a:t>Different learning rates</a:t>
              </a:r>
              <a:endPara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文悦古典明朝体 (非商业使用) W5" charset="-122"/>
                  <a:ea typeface="文悦古典明朝体 (非商业使用) W5" charset="-122"/>
                  <a:sym typeface="+mn-ea"/>
                </a:rPr>
                <a:t>Different fake sample number</a:t>
              </a:r>
              <a:endPara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文悦古典明朝体 (非商业使用) W5" charset="-122"/>
                <a:ea typeface="文悦古典明朝体 (非商业使用) W5" charset="-122"/>
                <a:sym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531" y="7241"/>
              <a:ext cx="680" cy="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bf15ee03-8016-45f6-9af0-2762e5cbc4e5}"/>
  <p:tag name="TABLE_ENDDRAG_ORIGIN_RECT" val="351*56"/>
  <p:tag name="TABLE_ENDDRAG_RECT" val="586*235*351*56"/>
</p:tagLst>
</file>

<file path=ppt/tags/tag2.xml><?xml version="1.0" encoding="utf-8"?>
<p:tagLst xmlns:p="http://schemas.openxmlformats.org/presentationml/2006/main">
  <p:tag name="KSO_WM_UNIT_TABLE_BEAUTIFY" val="smartTable{bf15ee03-8016-45f6-9af0-2762e5cbc4e5}"/>
  <p:tag name="TABLE_ENDDRAG_ORIGIN_RECT" val="351*56"/>
  <p:tag name="TABLE_ENDDRAG_RECT" val="586*235*351*56"/>
</p:tagLst>
</file>

<file path=ppt/tags/tag3.xml><?xml version="1.0" encoding="utf-8"?>
<p:tagLst xmlns:p="http://schemas.openxmlformats.org/presentationml/2006/main">
  <p:tag name="KSO_WM_UNIT_TABLE_BEAUTIFY" val="smartTable{bf15ee03-8016-45f6-9af0-2762e5cbc4e5}"/>
  <p:tag name="TABLE_ENDDRAG_ORIGIN_RECT" val="351*56"/>
  <p:tag name="TABLE_ENDDRAG_RECT" val="586*235*351*5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4015</Words>
  <Application>WPS 演示</Application>
  <PresentationFormat>宽屏</PresentationFormat>
  <Paragraphs>356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52" baseType="lpstr">
      <vt:lpstr>Arial</vt:lpstr>
      <vt:lpstr>宋体</vt:lpstr>
      <vt:lpstr>Wingdings</vt:lpstr>
      <vt:lpstr>文悦古典明朝体 (非商业使用) W5</vt:lpstr>
      <vt:lpstr>楷体</vt:lpstr>
      <vt:lpstr>汉仪楷体KW</vt:lpstr>
      <vt:lpstr>Times New Roman</vt:lpstr>
      <vt:lpstr>微软雅黑</vt:lpstr>
      <vt:lpstr>微软雅黑 Light</vt:lpstr>
      <vt:lpstr>汉仪中黑KW</vt:lpstr>
      <vt:lpstr>Arial</vt:lpstr>
      <vt:lpstr>Lato Regular</vt:lpstr>
      <vt:lpstr>Thonburi</vt:lpstr>
      <vt:lpstr>FontAwesome</vt:lpstr>
      <vt:lpstr>Calibri</vt:lpstr>
      <vt:lpstr>宋体</vt:lpstr>
      <vt:lpstr>汉仪书宋二KW</vt:lpstr>
      <vt:lpstr>Malgun Gothic</vt:lpstr>
      <vt:lpstr>Apple SD Gothic Neo</vt:lpstr>
      <vt:lpstr>Arial Unicode MS</vt:lpstr>
      <vt:lpstr>微软雅黑</vt:lpstr>
      <vt:lpstr>FontAwesome</vt:lpstr>
      <vt:lpstr>Lato Regular</vt:lpstr>
      <vt:lpstr>微软雅黑 Light</vt:lpstr>
      <vt:lpstr>苹方-简</vt:lpstr>
      <vt:lpstr>HanziPen SC Regular</vt:lpstr>
      <vt:lpstr>HanziPen SC Bold</vt:lpstr>
      <vt:lpstr>汉仪字酷堂义山楷W</vt:lpstr>
      <vt:lpstr>Times New Roman Regular</vt:lpstr>
      <vt:lpstr>汉仪迪升英雄体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陈垍铮</cp:lastModifiedBy>
  <cp:revision>27</cp:revision>
  <dcterms:created xsi:type="dcterms:W3CDTF">2023-05-26T13:17:27Z</dcterms:created>
  <dcterms:modified xsi:type="dcterms:W3CDTF">2023-05-26T13:17:27Z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2052-5.3.0.7863</vt:lpwstr>
  </property>
  <property fmtid="{D5CDD505-2E9C-101B-9397-08002B2CF9AE}" pid="3" name="KSOTemplateUUID">
    <vt:lpwstr>v1.0_mb_K6gNuGztfbnMKNWktPr9fg==</vt:lpwstr>
  </property>
  <property fmtid="{D5CDD505-2E9C-101B-9397-08002B2CF9AE}" pid="4" name="ICV">
    <vt:lpwstr>7C8C122A54C4C36DF2587064BC3A8C00_41</vt:lpwstr>
  </property>
</Properties>
</file>